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44"/>
  </p:notesMasterIdLst>
  <p:sldIdLst>
    <p:sldId id="256" r:id="rId2"/>
    <p:sldId id="259" r:id="rId3"/>
    <p:sldId id="257" r:id="rId4"/>
    <p:sldId id="258" r:id="rId5"/>
    <p:sldId id="260" r:id="rId6"/>
    <p:sldId id="262" r:id="rId7"/>
    <p:sldId id="290" r:id="rId8"/>
    <p:sldId id="263" r:id="rId9"/>
    <p:sldId id="333" r:id="rId10"/>
    <p:sldId id="265" r:id="rId11"/>
    <p:sldId id="264" r:id="rId12"/>
    <p:sldId id="291" r:id="rId13"/>
    <p:sldId id="292" r:id="rId14"/>
    <p:sldId id="321" r:id="rId15"/>
    <p:sldId id="322" r:id="rId16"/>
    <p:sldId id="323" r:id="rId17"/>
    <p:sldId id="324" r:id="rId18"/>
    <p:sldId id="325" r:id="rId19"/>
    <p:sldId id="326" r:id="rId20"/>
    <p:sldId id="327" r:id="rId21"/>
    <p:sldId id="328" r:id="rId22"/>
    <p:sldId id="329" r:id="rId23"/>
    <p:sldId id="330" r:id="rId24"/>
    <p:sldId id="331" r:id="rId25"/>
    <p:sldId id="332" r:id="rId26"/>
    <p:sldId id="309" r:id="rId27"/>
    <p:sldId id="293" r:id="rId28"/>
    <p:sldId id="311" r:id="rId29"/>
    <p:sldId id="312" r:id="rId30"/>
    <p:sldId id="313" r:id="rId31"/>
    <p:sldId id="314" r:id="rId32"/>
    <p:sldId id="319" r:id="rId33"/>
    <p:sldId id="316" r:id="rId34"/>
    <p:sldId id="317" r:id="rId35"/>
    <p:sldId id="318" r:id="rId36"/>
    <p:sldId id="304" r:id="rId37"/>
    <p:sldId id="305" r:id="rId38"/>
    <p:sldId id="306" r:id="rId39"/>
    <p:sldId id="301" r:id="rId40"/>
    <p:sldId id="310" r:id="rId41"/>
    <p:sldId id="302" r:id="rId42"/>
    <p:sldId id="308"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1013792433@qq.com" initials="1"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745"/>
    <p:restoredTop sz="82075"/>
  </p:normalViewPr>
  <p:slideViewPr>
    <p:cSldViewPr snapToGrid="0" snapToObjects="1">
      <p:cViewPr varScale="1">
        <p:scale>
          <a:sx n="71" d="100"/>
          <a:sy n="71" d="100"/>
        </p:scale>
        <p:origin x="595"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4-18T21:08:31.703" idx="2">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5F52ED-DB56-D249-9512-9F6247D7C175}" type="datetimeFigureOut">
              <a:rPr lang="en-US" smtClean="0"/>
              <a:t>4/19/2018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FF0A9A-FA9D-D04C-AEB8-27A9BB0EF1CF}" type="slidenum">
              <a:rPr lang="en-US" smtClean="0"/>
              <a:t>‹#›</a:t>
            </a:fld>
            <a:endParaRPr lang="en-US"/>
          </a:p>
        </p:txBody>
      </p:sp>
    </p:spTree>
    <p:extLst>
      <p:ext uri="{BB962C8B-B14F-4D97-AF65-F5344CB8AC3E}">
        <p14:creationId xmlns:p14="http://schemas.microsoft.com/office/powerpoint/2010/main" val="1300713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I’ll be taking over from here to introduce to you regarding the system architecture of our robot Vincent. Here is a block diagram of it. At the center we have raspberry pi as our computer and Arduino </a:t>
            </a:r>
            <a:r>
              <a:rPr lang="en-US" dirty="0" err="1"/>
              <a:t>uno</a:t>
            </a:r>
            <a:r>
              <a:rPr lang="en-US" dirty="0"/>
              <a:t> as our microprocessor in use, operator’s computer sends commands and receive data from the Raspberry pi . We also have multiple distinct functional units such as different sensors, Lidar, Camera unit and telecommunication unit, to perform different functions for the Vincent robot. Some are connected to Pi and some to Arduino. If you are to treat the whole robot system as an actual rescue specialist, a human being, then these different components can all be matched to the respective parts of the human body that enables the whole human system to perform his work. Let’s go through them one by one.</a:t>
            </a:r>
          </a:p>
        </p:txBody>
      </p:sp>
      <p:sp>
        <p:nvSpPr>
          <p:cNvPr id="4" name="Slide Number Placeholder 3"/>
          <p:cNvSpPr>
            <a:spLocks noGrp="1"/>
          </p:cNvSpPr>
          <p:nvPr>
            <p:ph type="sldNum" sz="quarter" idx="10"/>
          </p:nvPr>
        </p:nvSpPr>
        <p:spPr/>
        <p:txBody>
          <a:bodyPr/>
          <a:lstStyle/>
          <a:p>
            <a:fld id="{16E60EC1-3101-496F-AFC2-B8D39DDCFC54}" type="slidenum">
              <a:rPr lang="en-US" smtClean="0"/>
              <a:t>14</a:t>
            </a:fld>
            <a:endParaRPr lang="en-US"/>
          </a:p>
        </p:txBody>
      </p:sp>
    </p:spTree>
    <p:extLst>
      <p:ext uri="{BB962C8B-B14F-4D97-AF65-F5344CB8AC3E}">
        <p14:creationId xmlns:p14="http://schemas.microsoft.com/office/powerpoint/2010/main" val="391331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FF0A9A-FA9D-D04C-AEB8-27A9BB0EF1CF}" type="slidenum">
              <a:rPr lang="en-US" smtClean="0"/>
              <a:t>40</a:t>
            </a:fld>
            <a:endParaRPr lang="en-US"/>
          </a:p>
        </p:txBody>
      </p:sp>
    </p:spTree>
    <p:extLst>
      <p:ext uri="{BB962C8B-B14F-4D97-AF65-F5344CB8AC3E}">
        <p14:creationId xmlns:p14="http://schemas.microsoft.com/office/powerpoint/2010/main" val="3390562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Magician chassis gearmotor with a 48:1 gear</a:t>
            </a:r>
          </a:p>
          <a:p>
            <a:r>
              <a:rPr lang="en-US" dirty="0"/>
              <a:t>DRV-8833 Dual Motor Driver Carrier</a:t>
            </a:r>
          </a:p>
        </p:txBody>
      </p:sp>
      <p:sp>
        <p:nvSpPr>
          <p:cNvPr id="4" name="Slide Number Placeholder 3"/>
          <p:cNvSpPr>
            <a:spLocks noGrp="1"/>
          </p:cNvSpPr>
          <p:nvPr>
            <p:ph type="sldNum" sz="quarter" idx="10"/>
          </p:nvPr>
        </p:nvSpPr>
        <p:spPr/>
        <p:txBody>
          <a:bodyPr/>
          <a:lstStyle/>
          <a:p>
            <a:fld id="{16E60EC1-3101-496F-AFC2-B8D39DDCFC54}" type="slidenum">
              <a:rPr lang="en-US" smtClean="0"/>
              <a:t>19</a:t>
            </a:fld>
            <a:endParaRPr lang="en-US"/>
          </a:p>
        </p:txBody>
      </p:sp>
    </p:spTree>
    <p:extLst>
      <p:ext uri="{BB962C8B-B14F-4D97-AF65-F5344CB8AC3E}">
        <p14:creationId xmlns:p14="http://schemas.microsoft.com/office/powerpoint/2010/main" val="922103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Hall-effect wheel encoder </a:t>
            </a:r>
            <a:endParaRPr lang="zh-CN" altLang="en-US" dirty="0"/>
          </a:p>
        </p:txBody>
      </p:sp>
      <p:sp>
        <p:nvSpPr>
          <p:cNvPr id="4" name="灯片编号占位符 3"/>
          <p:cNvSpPr>
            <a:spLocks noGrp="1"/>
          </p:cNvSpPr>
          <p:nvPr>
            <p:ph type="sldNum" sz="quarter" idx="10"/>
          </p:nvPr>
        </p:nvSpPr>
        <p:spPr/>
        <p:txBody>
          <a:bodyPr/>
          <a:lstStyle/>
          <a:p>
            <a:fld id="{67FF0A9A-FA9D-D04C-AEB8-27A9BB0EF1CF}" type="slidenum">
              <a:rPr lang="en-US" smtClean="0"/>
              <a:t>20</a:t>
            </a:fld>
            <a:endParaRPr lang="en-US"/>
          </a:p>
        </p:txBody>
      </p:sp>
    </p:spTree>
    <p:extLst>
      <p:ext uri="{BB962C8B-B14F-4D97-AF65-F5344CB8AC3E}">
        <p14:creationId xmlns:p14="http://schemas.microsoft.com/office/powerpoint/2010/main" val="74005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Ultrasonic Sensor</a:t>
            </a:r>
            <a:endParaRPr lang="en-US" dirty="0"/>
          </a:p>
        </p:txBody>
      </p:sp>
      <p:sp>
        <p:nvSpPr>
          <p:cNvPr id="4" name="Slide Number Placeholder 3"/>
          <p:cNvSpPr>
            <a:spLocks noGrp="1"/>
          </p:cNvSpPr>
          <p:nvPr>
            <p:ph type="sldNum" sz="quarter" idx="10"/>
          </p:nvPr>
        </p:nvSpPr>
        <p:spPr/>
        <p:txBody>
          <a:bodyPr/>
          <a:lstStyle/>
          <a:p>
            <a:fld id="{16E60EC1-3101-496F-AFC2-B8D39DDCFC54}" type="slidenum">
              <a:rPr lang="en-US" smtClean="0"/>
              <a:t>21</a:t>
            </a:fld>
            <a:endParaRPr lang="en-US"/>
          </a:p>
        </p:txBody>
      </p:sp>
    </p:spTree>
    <p:extLst>
      <p:ext uri="{BB962C8B-B14F-4D97-AF65-F5344CB8AC3E}">
        <p14:creationId xmlns:p14="http://schemas.microsoft.com/office/powerpoint/2010/main" val="952107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IR Sensor</a:t>
            </a:r>
            <a:endParaRPr lang="zh-CN" altLang="en-US" dirty="0"/>
          </a:p>
        </p:txBody>
      </p:sp>
      <p:sp>
        <p:nvSpPr>
          <p:cNvPr id="4" name="灯片编号占位符 3"/>
          <p:cNvSpPr>
            <a:spLocks noGrp="1"/>
          </p:cNvSpPr>
          <p:nvPr>
            <p:ph type="sldNum" sz="quarter" idx="10"/>
          </p:nvPr>
        </p:nvSpPr>
        <p:spPr/>
        <p:txBody>
          <a:bodyPr/>
          <a:lstStyle/>
          <a:p>
            <a:fld id="{67FF0A9A-FA9D-D04C-AEB8-27A9BB0EF1CF}" type="slidenum">
              <a:rPr lang="en-US" smtClean="0"/>
              <a:t>22</a:t>
            </a:fld>
            <a:endParaRPr lang="en-US"/>
          </a:p>
        </p:txBody>
      </p:sp>
    </p:spTree>
    <p:extLst>
      <p:ext uri="{BB962C8B-B14F-4D97-AF65-F5344CB8AC3E}">
        <p14:creationId xmlns:p14="http://schemas.microsoft.com/office/powerpoint/2010/main" val="1859211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Raspberry Pi Camera</a:t>
            </a:r>
            <a:endParaRPr lang="zh-CN" altLang="en-US" dirty="0"/>
          </a:p>
        </p:txBody>
      </p:sp>
      <p:sp>
        <p:nvSpPr>
          <p:cNvPr id="4" name="灯片编号占位符 3"/>
          <p:cNvSpPr>
            <a:spLocks noGrp="1"/>
          </p:cNvSpPr>
          <p:nvPr>
            <p:ph type="sldNum" sz="quarter" idx="10"/>
          </p:nvPr>
        </p:nvSpPr>
        <p:spPr/>
        <p:txBody>
          <a:bodyPr/>
          <a:lstStyle/>
          <a:p>
            <a:fld id="{67FF0A9A-FA9D-D04C-AEB8-27A9BB0EF1CF}" type="slidenum">
              <a:rPr lang="en-US" smtClean="0"/>
              <a:t>23</a:t>
            </a:fld>
            <a:endParaRPr lang="en-US"/>
          </a:p>
        </p:txBody>
      </p:sp>
    </p:spTree>
    <p:extLst>
      <p:ext uri="{BB962C8B-B14F-4D97-AF65-F5344CB8AC3E}">
        <p14:creationId xmlns:p14="http://schemas.microsoft.com/office/powerpoint/2010/main" val="1164755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Lidar</a:t>
            </a:r>
          </a:p>
        </p:txBody>
      </p:sp>
      <p:sp>
        <p:nvSpPr>
          <p:cNvPr id="4" name="Slide Number Placeholder 3"/>
          <p:cNvSpPr>
            <a:spLocks noGrp="1"/>
          </p:cNvSpPr>
          <p:nvPr>
            <p:ph type="sldNum" sz="quarter" idx="10"/>
          </p:nvPr>
        </p:nvSpPr>
        <p:spPr/>
        <p:txBody>
          <a:bodyPr/>
          <a:lstStyle/>
          <a:p>
            <a:fld id="{16E60EC1-3101-496F-AFC2-B8D39DDCFC54}" type="slidenum">
              <a:rPr lang="en-US" smtClean="0"/>
              <a:t>24</a:t>
            </a:fld>
            <a:endParaRPr lang="en-US"/>
          </a:p>
        </p:txBody>
      </p:sp>
    </p:spTree>
    <p:extLst>
      <p:ext uri="{BB962C8B-B14F-4D97-AF65-F5344CB8AC3E}">
        <p14:creationId xmlns:p14="http://schemas.microsoft.com/office/powerpoint/2010/main" val="823204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Carbon monoxide sensor</a:t>
            </a:r>
          </a:p>
          <a:p>
            <a:r>
              <a:rPr lang="en-US" altLang="zh-CN" dirty="0"/>
              <a:t>Raindrop sensor</a:t>
            </a:r>
          </a:p>
          <a:p>
            <a:r>
              <a:rPr lang="en-US" altLang="zh-CN" dirty="0"/>
              <a:t>BMP280 barometer pressure and altitude sensor</a:t>
            </a:r>
          </a:p>
          <a:p>
            <a:r>
              <a:rPr lang="en-US" altLang="zh-CN" dirty="0"/>
              <a:t>// Oxygen level sensor </a:t>
            </a:r>
          </a:p>
        </p:txBody>
      </p:sp>
      <p:sp>
        <p:nvSpPr>
          <p:cNvPr id="4" name="Slide Number Placeholder 3"/>
          <p:cNvSpPr>
            <a:spLocks noGrp="1"/>
          </p:cNvSpPr>
          <p:nvPr>
            <p:ph type="sldNum" sz="quarter" idx="10"/>
          </p:nvPr>
        </p:nvSpPr>
        <p:spPr/>
        <p:txBody>
          <a:bodyPr/>
          <a:lstStyle/>
          <a:p>
            <a:fld id="{16E60EC1-3101-496F-AFC2-B8D39DDCFC54}" type="slidenum">
              <a:rPr lang="en-US" smtClean="0"/>
              <a:t>25</a:t>
            </a:fld>
            <a:endParaRPr lang="en-US"/>
          </a:p>
        </p:txBody>
      </p:sp>
    </p:spTree>
    <p:extLst>
      <p:ext uri="{BB962C8B-B14F-4D97-AF65-F5344CB8AC3E}">
        <p14:creationId xmlns:p14="http://schemas.microsoft.com/office/powerpoint/2010/main" val="1434289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FF0A9A-FA9D-D04C-AEB8-27A9BB0EF1CF}" type="slidenum">
              <a:rPr lang="en-US" smtClean="0"/>
              <a:t>28</a:t>
            </a:fld>
            <a:endParaRPr lang="en-US"/>
          </a:p>
        </p:txBody>
      </p:sp>
    </p:spTree>
    <p:extLst>
      <p:ext uri="{BB962C8B-B14F-4D97-AF65-F5344CB8AC3E}">
        <p14:creationId xmlns:p14="http://schemas.microsoft.com/office/powerpoint/2010/main" val="709686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6C3B1F5-C4CF-3245-AC79-D58D27304991}" type="datetimeFigureOut">
              <a:rPr lang="en-US" smtClean="0"/>
              <a:t>4/19/2018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B0DCF-3AD9-6949-AA2F-E32A24965D0A}"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C3B1F5-C4CF-3245-AC79-D58D27304991}" type="datetimeFigureOut">
              <a:rPr lang="en-US" smtClean="0"/>
              <a:t>4/19/2018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B0DCF-3AD9-6949-AA2F-E32A24965D0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C3B1F5-C4CF-3245-AC79-D58D27304991}" type="datetimeFigureOut">
              <a:rPr lang="en-US" smtClean="0"/>
              <a:t>4/19/2018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B0DCF-3AD9-6949-AA2F-E32A24965D0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C3B1F5-C4CF-3245-AC79-D58D27304991}" type="datetimeFigureOut">
              <a:rPr lang="en-US" smtClean="0"/>
              <a:t>4/19/2018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B0DCF-3AD9-6949-AA2F-E32A24965D0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C3B1F5-C4CF-3245-AC79-D58D27304991}" type="datetimeFigureOut">
              <a:rPr lang="en-US" smtClean="0"/>
              <a:t>4/19/2018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2B0DCF-3AD9-6949-AA2F-E32A24965D0A}"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6C3B1F5-C4CF-3245-AC79-D58D27304991}" type="datetimeFigureOut">
              <a:rPr lang="en-US" smtClean="0"/>
              <a:t>4/19/2018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2B0DCF-3AD9-6949-AA2F-E32A24965D0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6C3B1F5-C4CF-3245-AC79-D58D27304991}" type="datetimeFigureOut">
              <a:rPr lang="en-US" smtClean="0"/>
              <a:t>4/19/2018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2B0DCF-3AD9-6949-AA2F-E32A24965D0A}"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6C3B1F5-C4CF-3245-AC79-D58D27304991}" type="datetimeFigureOut">
              <a:rPr lang="en-US" smtClean="0"/>
              <a:t>4/19/2018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2B0DCF-3AD9-6949-AA2F-E32A24965D0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C3B1F5-C4CF-3245-AC79-D58D27304991}" type="datetimeFigureOut">
              <a:rPr lang="en-US" smtClean="0"/>
              <a:t>4/19/2018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2B0DCF-3AD9-6949-AA2F-E32A24965D0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C3B1F5-C4CF-3245-AC79-D58D27304991}" type="datetimeFigureOut">
              <a:rPr lang="en-US" smtClean="0"/>
              <a:t>4/19/2018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2B0DCF-3AD9-6949-AA2F-E32A24965D0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C3B1F5-C4CF-3245-AC79-D58D27304991}" type="datetimeFigureOut">
              <a:rPr lang="en-US" smtClean="0"/>
              <a:t>4/19/2018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2B0DCF-3AD9-6949-AA2F-E32A24965D0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C3B1F5-C4CF-3245-AC79-D58D27304991}" type="datetimeFigureOut">
              <a:rPr lang="en-US" smtClean="0"/>
              <a:t>4/19/2018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2B0DCF-3AD9-6949-AA2F-E32A24965D0A}" type="slidenum">
              <a:rPr lang="en-US" smtClean="0"/>
              <a:t>‹#›</a:t>
            </a:fld>
            <a:endParaRPr lang="en-US"/>
          </a:p>
        </p:txBody>
      </p:sp>
    </p:spTree>
    <p:extLst>
      <p:ext uri="{BB962C8B-B14F-4D97-AF65-F5344CB8AC3E}">
        <p14:creationId xmlns:p14="http://schemas.microsoft.com/office/powerpoint/2010/main" val="164309532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7" Type="http://schemas.openxmlformats.org/officeDocument/2006/relationships/image" Target="../media/image20.tiff"/><Relationship Id="rId2" Type="http://schemas.openxmlformats.org/officeDocument/2006/relationships/image" Target="../media/image15.tiff"/><Relationship Id="rId1" Type="http://schemas.openxmlformats.org/officeDocument/2006/relationships/slideLayout" Target="../slideLayouts/slideLayout2.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17.tiff"/></Relationships>
</file>

<file path=ppt/slides/_rels/slide1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 Id="rId5" Type="http://schemas.openxmlformats.org/officeDocument/2006/relationships/image" Target="../media/image21.tiff"/><Relationship Id="rId4" Type="http://schemas.openxmlformats.org/officeDocument/2006/relationships/image" Target="../media/image14.tiff"/></Relationships>
</file>

<file path=ppt/slides/_rels/slide1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2.jpg"/><Relationship Id="rId3" Type="http://schemas.openxmlformats.org/officeDocument/2006/relationships/image" Target="../media/image26.jpg"/><Relationship Id="rId7" Type="http://schemas.openxmlformats.org/officeDocument/2006/relationships/image" Target="../media/image31.jp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5.jpg"/></Relationships>
</file>

<file path=ppt/slides/_rels/slide1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2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2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2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jp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 Id="rId5" Type="http://schemas.openxmlformats.org/officeDocument/2006/relationships/image" Target="../media/image21.tiff"/><Relationship Id="rId4" Type="http://schemas.openxmlformats.org/officeDocument/2006/relationships/image" Target="../media/image14.tiff"/></Relationships>
</file>

<file path=ppt/slides/_rels/slide2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5.tiff"/><Relationship Id="rId4" Type="http://schemas.openxmlformats.org/officeDocument/2006/relationships/image" Target="../media/image49.tiff"/></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0.png"/><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1.png"/><Relationship Id="rId1" Type="http://schemas.openxmlformats.org/officeDocument/2006/relationships/slideLayout" Target="../slideLayouts/slideLayout2.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image" Target="../media/image52.tiff"/><Relationship Id="rId1" Type="http://schemas.openxmlformats.org/officeDocument/2006/relationships/slideLayout" Target="../slideLayouts/slideLayout2.xml"/><Relationship Id="rId4" Type="http://schemas.openxmlformats.org/officeDocument/2006/relationships/image" Target="../media/image54.tiff"/></Relationships>
</file>

<file path=ppt/slides/_rels/slide33.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6.png"/><Relationship Id="rId7" Type="http://schemas.microsoft.com/office/2007/relationships/hdphoto" Target="../media/hdphoto2.wdp"/><Relationship Id="rId2" Type="http://schemas.openxmlformats.org/officeDocument/2006/relationships/image" Target="../media/image48.JP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17.tiff"/><Relationship Id="rId4" Type="http://schemas.microsoft.com/office/2007/relationships/hdphoto" Target="../media/hdphoto1.wdp"/><Relationship Id="rId9" Type="http://schemas.microsoft.com/office/2007/relationships/hdphoto" Target="../media/hdphoto3.wdp"/></Relationships>
</file>

<file path=ppt/slides/_rels/slide35.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49.tiff"/></Relationships>
</file>

<file path=ppt/slides/_rels/slide37.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image" Target="../media/image58.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48.JPG"/><Relationship Id="rId1" Type="http://schemas.openxmlformats.org/officeDocument/2006/relationships/slideLayout" Target="../slideLayouts/slideLayout2.xml"/><Relationship Id="rId6" Type="http://schemas.openxmlformats.org/officeDocument/2006/relationships/image" Target="../media/image60.tiff"/><Relationship Id="rId5" Type="http://schemas.microsoft.com/office/2007/relationships/hdphoto" Target="../media/hdphoto1.wdp"/><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8.JP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6.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JPG"/><Relationship Id="rId7" Type="http://schemas.microsoft.com/office/2007/relationships/hdphoto" Target="../media/hdphoto1.wdp"/><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2.wdp"/><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tiff"/><Relationship Id="rId7" Type="http://schemas.openxmlformats.org/officeDocument/2006/relationships/comments" Target="../comments/comment1.xml"/><Relationship Id="rId2" Type="http://schemas.openxmlformats.org/officeDocument/2006/relationships/image" Target="../media/image12.tiff"/><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21.tiff"/><Relationship Id="rId4" Type="http://schemas.openxmlformats.org/officeDocument/2006/relationships/image" Target="../media/image14.tiff"/></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f"/><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 Id="rId4" Type="http://schemas.openxmlformats.org/officeDocument/2006/relationships/image" Target="../media/image1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67511" y="3208716"/>
            <a:ext cx="8274757" cy="1077768"/>
          </a:xfrm>
        </p:spPr>
        <p:txBody>
          <a:bodyPr>
            <a:normAutofit/>
          </a:bodyPr>
          <a:lstStyle/>
          <a:p>
            <a:r>
              <a:rPr lang="en-US" sz="4800" b="1" dirty="0"/>
              <a:t>Group 02-04-02</a:t>
            </a:r>
          </a:p>
        </p:txBody>
      </p:sp>
      <p:sp>
        <p:nvSpPr>
          <p:cNvPr id="3" name="Subtitle 2"/>
          <p:cNvSpPr>
            <a:spLocks noGrp="1"/>
          </p:cNvSpPr>
          <p:nvPr>
            <p:ph type="subTitle" idx="1"/>
          </p:nvPr>
        </p:nvSpPr>
        <p:spPr>
          <a:xfrm>
            <a:off x="2990444" y="1630338"/>
            <a:ext cx="9028890" cy="1452282"/>
          </a:xfrm>
        </p:spPr>
        <p:txBody>
          <a:bodyPr>
            <a:normAutofit/>
          </a:bodyPr>
          <a:lstStyle/>
          <a:p>
            <a:r>
              <a:rPr lang="en-US" altLang="zh-CN" dirty="0"/>
              <a:t>CG1112 ENGINEERING PRINCIPLES AND PRACTICE II</a:t>
            </a:r>
            <a:endParaRPr lang="en-US" altLang="zh-CN" sz="4000" b="1" dirty="0"/>
          </a:p>
          <a:p>
            <a:r>
              <a:rPr lang="en-US" altLang="zh-CN" sz="4000" b="1" dirty="0"/>
              <a:t>Project: Vincent to the Rescue</a:t>
            </a:r>
            <a:endParaRPr lang="en-US" sz="4000" dirty="0"/>
          </a:p>
        </p:txBody>
      </p:sp>
      <p:pic>
        <p:nvPicPr>
          <p:cNvPr id="5" name="Picture 4"/>
          <p:cNvPicPr>
            <a:picLocks noChangeAspect="1"/>
          </p:cNvPicPr>
          <p:nvPr/>
        </p:nvPicPr>
        <p:blipFill>
          <a:blip r:embed="rId2"/>
          <a:stretch>
            <a:fillRect/>
          </a:stretch>
        </p:blipFill>
        <p:spPr>
          <a:xfrm rot="16200000">
            <a:off x="-1962555" y="1962554"/>
            <a:ext cx="6858000" cy="2932889"/>
          </a:xfrm>
          <a:prstGeom prst="rect">
            <a:avLst/>
          </a:prstGeom>
          <a:noFill/>
          <a:ln>
            <a:noFill/>
          </a:ln>
        </p:spPr>
      </p:pic>
      <p:sp>
        <p:nvSpPr>
          <p:cNvPr id="9" name="TextBox 8"/>
          <p:cNvSpPr txBox="1"/>
          <p:nvPr/>
        </p:nvSpPr>
        <p:spPr>
          <a:xfrm>
            <a:off x="5223438" y="4412580"/>
            <a:ext cx="4001867" cy="1938992"/>
          </a:xfrm>
          <a:prstGeom prst="rect">
            <a:avLst/>
          </a:prstGeom>
          <a:noFill/>
        </p:spPr>
        <p:txBody>
          <a:bodyPr wrap="square" rtlCol="0">
            <a:spAutoFit/>
          </a:bodyPr>
          <a:lstStyle/>
          <a:p>
            <a:r>
              <a:rPr lang="en-US" sz="2400" dirty="0"/>
              <a:t>Hu </a:t>
            </a:r>
            <a:r>
              <a:rPr lang="en-US" sz="2400" dirty="0" err="1"/>
              <a:t>Yidi</a:t>
            </a:r>
            <a:endParaRPr lang="en-US" sz="2400" dirty="0"/>
          </a:p>
          <a:p>
            <a:r>
              <a:rPr lang="en-US" sz="2400" dirty="0"/>
              <a:t>Wang </a:t>
            </a:r>
            <a:r>
              <a:rPr lang="en-US" sz="2400" dirty="0" err="1"/>
              <a:t>Jiannan</a:t>
            </a:r>
            <a:endParaRPr lang="en-US" sz="2400" dirty="0"/>
          </a:p>
          <a:p>
            <a:pPr algn="just"/>
            <a:r>
              <a:rPr lang="en-US" sz="2400" dirty="0"/>
              <a:t>Li Jiawei</a:t>
            </a:r>
          </a:p>
          <a:p>
            <a:r>
              <a:rPr lang="en-US" sz="2400" dirty="0"/>
              <a:t>Lim Jit Wei</a:t>
            </a:r>
          </a:p>
          <a:p>
            <a:r>
              <a:rPr lang="en-US" sz="2400" dirty="0"/>
              <a:t>Liu </a:t>
            </a:r>
            <a:r>
              <a:rPr lang="en-US" sz="2400" dirty="0" err="1"/>
              <a:t>Tianhang</a:t>
            </a:r>
            <a:endParaRPr lang="en-US" sz="2400" dirty="0"/>
          </a:p>
        </p:txBody>
      </p:sp>
      <p:sp>
        <p:nvSpPr>
          <p:cNvPr id="4" name="矩形 3">
            <a:extLst>
              <a:ext uri="{FF2B5EF4-FFF2-40B4-BE49-F238E27FC236}">
                <a16:creationId xmlns:a16="http://schemas.microsoft.com/office/drawing/2014/main" id="{CDD455C3-0023-4B54-994F-3ED3B0D61653}"/>
              </a:ext>
            </a:extLst>
          </p:cNvPr>
          <p:cNvSpPr/>
          <p:nvPr/>
        </p:nvSpPr>
        <p:spPr>
          <a:xfrm>
            <a:off x="8235290" y="4412579"/>
            <a:ext cx="1713931" cy="1938992"/>
          </a:xfrm>
          <a:prstGeom prst="rect">
            <a:avLst/>
          </a:prstGeom>
        </p:spPr>
        <p:txBody>
          <a:bodyPr wrap="none">
            <a:spAutoFit/>
          </a:bodyPr>
          <a:lstStyle/>
          <a:p>
            <a:r>
              <a:rPr lang="en-US" altLang="zh-CN" sz="2400" dirty="0"/>
              <a:t>A0173378U</a:t>
            </a:r>
          </a:p>
          <a:p>
            <a:r>
              <a:rPr lang="en-US" altLang="zh-CN" sz="2400" dirty="0"/>
              <a:t>A0172069B</a:t>
            </a:r>
          </a:p>
          <a:p>
            <a:r>
              <a:rPr lang="en-US" altLang="zh-CN" sz="2400" dirty="0"/>
              <a:t>A0177400M</a:t>
            </a:r>
          </a:p>
          <a:p>
            <a:r>
              <a:rPr lang="en-US" altLang="zh-CN" sz="2400" dirty="0"/>
              <a:t>A0170832J</a:t>
            </a:r>
          </a:p>
          <a:p>
            <a:r>
              <a:rPr lang="en-US" altLang="zh-CN" sz="2400" dirty="0"/>
              <a:t>A0167038B</a:t>
            </a:r>
            <a:endParaRPr lang="zh-CN" altLang="en-US" sz="2400" dirty="0"/>
          </a:p>
        </p:txBody>
      </p:sp>
    </p:spTree>
    <p:extLst>
      <p:ext uri="{BB962C8B-B14F-4D97-AF65-F5344CB8AC3E}">
        <p14:creationId xmlns:p14="http://schemas.microsoft.com/office/powerpoint/2010/main" val="16298274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0" y="3860800"/>
            <a:ext cx="5218655" cy="2997200"/>
          </a:xfrm>
          <a:prstGeom prst="rect">
            <a:avLst/>
          </a:prstGeom>
        </p:spPr>
      </p:pic>
      <p:pic>
        <p:nvPicPr>
          <p:cNvPr id="5" name="Content Placeholder 3"/>
          <p:cNvPicPr>
            <a:picLocks noChangeAspect="1"/>
          </p:cNvPicPr>
          <p:nvPr/>
        </p:nvPicPr>
        <p:blipFill>
          <a:blip r:embed="rId3"/>
          <a:stretch>
            <a:fillRect/>
          </a:stretch>
        </p:blipFill>
        <p:spPr>
          <a:xfrm>
            <a:off x="5218655" y="0"/>
            <a:ext cx="7002635" cy="4987171"/>
          </a:xfrm>
          <a:prstGeom prst="rect">
            <a:avLst/>
          </a:prstGeom>
        </p:spPr>
      </p:pic>
      <p:sp>
        <p:nvSpPr>
          <p:cNvPr id="6" name="Rounded Rectangular Callout 5"/>
          <p:cNvSpPr/>
          <p:nvPr/>
        </p:nvSpPr>
        <p:spPr>
          <a:xfrm>
            <a:off x="643467" y="1405467"/>
            <a:ext cx="4030133" cy="1930400"/>
          </a:xfrm>
          <a:prstGeom prst="wedgeRoundRectCallout">
            <a:avLst>
              <a:gd name="adj1" fmla="val -2766"/>
              <a:gd name="adj2" fmla="val 70395"/>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ular Callout 6"/>
          <p:cNvSpPr/>
          <p:nvPr/>
        </p:nvSpPr>
        <p:spPr>
          <a:xfrm>
            <a:off x="5455722" y="59571"/>
            <a:ext cx="4030133" cy="1930400"/>
          </a:xfrm>
          <a:prstGeom prst="wedgeRoundRectCallout">
            <a:avLst>
              <a:gd name="adj1" fmla="val 50175"/>
              <a:gd name="adj2" fmla="val 74781"/>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88994" y="1770502"/>
            <a:ext cx="3640666" cy="461665"/>
          </a:xfrm>
          <a:prstGeom prst="rect">
            <a:avLst/>
          </a:prstGeom>
          <a:noFill/>
        </p:spPr>
        <p:txBody>
          <a:bodyPr wrap="square" rtlCol="0">
            <a:spAutoFit/>
          </a:bodyPr>
          <a:lstStyle/>
          <a:p>
            <a:r>
              <a:rPr lang="en-US" sz="2400" dirty="0"/>
              <a:t>What can Vincent do?</a:t>
            </a:r>
          </a:p>
        </p:txBody>
      </p:sp>
      <p:sp>
        <p:nvSpPr>
          <p:cNvPr id="9" name="TextBox 8"/>
          <p:cNvSpPr txBox="1"/>
          <p:nvPr/>
        </p:nvSpPr>
        <p:spPr>
          <a:xfrm>
            <a:off x="5995300" y="5359400"/>
            <a:ext cx="5449344" cy="1200329"/>
          </a:xfrm>
          <a:prstGeom prst="rect">
            <a:avLst/>
          </a:prstGeom>
          <a:noFill/>
        </p:spPr>
        <p:txBody>
          <a:bodyPr wrap="square" rtlCol="0">
            <a:spAutoFit/>
          </a:bodyPr>
          <a:lstStyle/>
          <a:p>
            <a:r>
              <a:rPr lang="en-US" sz="2400" dirty="0"/>
              <a:t>Before using Vincent to rescue his apprentice, the monk has a few questions to ask</a:t>
            </a:r>
            <a:r>
              <a:rPr lang="mr-IN" sz="2400" dirty="0"/>
              <a:t>…</a:t>
            </a:r>
            <a:endParaRPr lang="en-US" sz="2400" dirty="0"/>
          </a:p>
        </p:txBody>
      </p:sp>
      <p:sp>
        <p:nvSpPr>
          <p:cNvPr id="10" name="TextBox 9"/>
          <p:cNvSpPr txBox="1"/>
          <p:nvPr/>
        </p:nvSpPr>
        <p:spPr>
          <a:xfrm>
            <a:off x="5650455" y="452096"/>
            <a:ext cx="3640666" cy="830997"/>
          </a:xfrm>
          <a:prstGeom prst="rect">
            <a:avLst/>
          </a:prstGeom>
          <a:noFill/>
        </p:spPr>
        <p:txBody>
          <a:bodyPr wrap="square" rtlCol="0">
            <a:spAutoFit/>
          </a:bodyPr>
          <a:lstStyle/>
          <a:p>
            <a:r>
              <a:rPr lang="en-US" sz="2400" dirty="0"/>
              <a:t>Let me tell you its functionality</a:t>
            </a:r>
            <a:r>
              <a:rPr lang="mr-IN" sz="2400" dirty="0"/>
              <a:t>…</a:t>
            </a:r>
            <a:endParaRPr lang="en-US" sz="2400" dirty="0"/>
          </a:p>
        </p:txBody>
      </p:sp>
    </p:spTree>
    <p:extLst>
      <p:ext uri="{BB962C8B-B14F-4D97-AF65-F5344CB8AC3E}">
        <p14:creationId xmlns:p14="http://schemas.microsoft.com/office/powerpoint/2010/main" val="1342583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7789" y="90506"/>
            <a:ext cx="4758267" cy="1200329"/>
          </a:xfrm>
          <a:prstGeom prst="rect">
            <a:avLst/>
          </a:prstGeom>
          <a:noFill/>
        </p:spPr>
        <p:txBody>
          <a:bodyPr wrap="square" rtlCol="0">
            <a:spAutoFit/>
          </a:bodyPr>
          <a:lstStyle/>
          <a:p>
            <a:r>
              <a:rPr lang="en-US" sz="3600"/>
              <a:t>Vincent is a rescue robot</a:t>
            </a:r>
          </a:p>
          <a:p>
            <a:endParaRPr lang="en-US" sz="3600" dirty="0"/>
          </a:p>
        </p:txBody>
      </p:sp>
      <p:pic>
        <p:nvPicPr>
          <p:cNvPr id="2" name="Picture 1"/>
          <p:cNvPicPr>
            <a:picLocks noChangeAspect="1"/>
          </p:cNvPicPr>
          <p:nvPr/>
        </p:nvPicPr>
        <p:blipFill>
          <a:blip r:embed="rId2"/>
          <a:stretch>
            <a:fillRect/>
          </a:stretch>
        </p:blipFill>
        <p:spPr>
          <a:xfrm>
            <a:off x="904855" y="606080"/>
            <a:ext cx="2142067" cy="2142067"/>
          </a:xfrm>
          <a:prstGeom prst="rect">
            <a:avLst/>
          </a:prstGeom>
        </p:spPr>
      </p:pic>
      <p:pic>
        <p:nvPicPr>
          <p:cNvPr id="3" name="Picture 2"/>
          <p:cNvPicPr>
            <a:picLocks noChangeAspect="1"/>
          </p:cNvPicPr>
          <p:nvPr/>
        </p:nvPicPr>
        <p:blipFill rotWithShape="1">
          <a:blip r:embed="rId3"/>
          <a:srcRect l="3635" t="19396" r="3690"/>
          <a:stretch/>
        </p:blipFill>
        <p:spPr>
          <a:xfrm>
            <a:off x="5494391" y="4037030"/>
            <a:ext cx="1481440" cy="1288468"/>
          </a:xfrm>
          <a:prstGeom prst="rect">
            <a:avLst/>
          </a:prstGeom>
        </p:spPr>
      </p:pic>
      <p:pic>
        <p:nvPicPr>
          <p:cNvPr id="5" name="Picture 4"/>
          <p:cNvPicPr>
            <a:picLocks noChangeAspect="1"/>
          </p:cNvPicPr>
          <p:nvPr/>
        </p:nvPicPr>
        <p:blipFill>
          <a:blip r:embed="rId4"/>
          <a:stretch>
            <a:fillRect/>
          </a:stretch>
        </p:blipFill>
        <p:spPr>
          <a:xfrm>
            <a:off x="5401312" y="741047"/>
            <a:ext cx="1740420" cy="1740420"/>
          </a:xfrm>
          <a:prstGeom prst="rect">
            <a:avLst/>
          </a:prstGeom>
        </p:spPr>
      </p:pic>
      <p:pic>
        <p:nvPicPr>
          <p:cNvPr id="7" name="Picture 6"/>
          <p:cNvPicPr>
            <a:picLocks noChangeAspect="1"/>
          </p:cNvPicPr>
          <p:nvPr/>
        </p:nvPicPr>
        <p:blipFill>
          <a:blip r:embed="rId5"/>
          <a:stretch>
            <a:fillRect/>
          </a:stretch>
        </p:blipFill>
        <p:spPr>
          <a:xfrm>
            <a:off x="9775807" y="885240"/>
            <a:ext cx="1452033" cy="1452033"/>
          </a:xfrm>
          <a:prstGeom prst="rect">
            <a:avLst/>
          </a:prstGeom>
        </p:spPr>
      </p:pic>
      <p:pic>
        <p:nvPicPr>
          <p:cNvPr id="9" name="Picture 8"/>
          <p:cNvPicPr>
            <a:picLocks noChangeAspect="1"/>
          </p:cNvPicPr>
          <p:nvPr/>
        </p:nvPicPr>
        <p:blipFill rotWithShape="1">
          <a:blip r:embed="rId6"/>
          <a:srcRect b="9921"/>
          <a:stretch/>
        </p:blipFill>
        <p:spPr>
          <a:xfrm>
            <a:off x="1102233" y="3664187"/>
            <a:ext cx="1747310" cy="1699870"/>
          </a:xfrm>
          <a:prstGeom prst="rect">
            <a:avLst/>
          </a:prstGeom>
        </p:spPr>
      </p:pic>
      <p:pic>
        <p:nvPicPr>
          <p:cNvPr id="10" name="Picture 9"/>
          <p:cNvPicPr>
            <a:picLocks noChangeAspect="1"/>
          </p:cNvPicPr>
          <p:nvPr/>
        </p:nvPicPr>
        <p:blipFill>
          <a:blip r:embed="rId7"/>
          <a:stretch>
            <a:fillRect/>
          </a:stretch>
        </p:blipFill>
        <p:spPr>
          <a:xfrm>
            <a:off x="9454247" y="3737093"/>
            <a:ext cx="2367652" cy="1675114"/>
          </a:xfrm>
          <a:prstGeom prst="rect">
            <a:avLst/>
          </a:prstGeom>
        </p:spPr>
      </p:pic>
      <p:sp>
        <p:nvSpPr>
          <p:cNvPr id="11" name="TextBox 10"/>
          <p:cNvSpPr txBox="1"/>
          <p:nvPr/>
        </p:nvSpPr>
        <p:spPr>
          <a:xfrm>
            <a:off x="618379" y="2561778"/>
            <a:ext cx="2897717" cy="954107"/>
          </a:xfrm>
          <a:prstGeom prst="rect">
            <a:avLst/>
          </a:prstGeom>
          <a:noFill/>
        </p:spPr>
        <p:txBody>
          <a:bodyPr wrap="square" rtlCol="0">
            <a:spAutoFit/>
          </a:bodyPr>
          <a:lstStyle/>
          <a:p>
            <a:pPr algn="ctr"/>
            <a:r>
              <a:rPr lang="en-US" sz="2800" dirty="0"/>
              <a:t>Navigate through an unknown area</a:t>
            </a:r>
          </a:p>
        </p:txBody>
      </p:sp>
      <p:sp>
        <p:nvSpPr>
          <p:cNvPr id="13" name="TextBox 12"/>
          <p:cNvSpPr txBox="1"/>
          <p:nvPr/>
        </p:nvSpPr>
        <p:spPr>
          <a:xfrm>
            <a:off x="3697227" y="5446697"/>
            <a:ext cx="5075769" cy="1815882"/>
          </a:xfrm>
          <a:prstGeom prst="rect">
            <a:avLst/>
          </a:prstGeom>
          <a:noFill/>
        </p:spPr>
        <p:txBody>
          <a:bodyPr wrap="square" rtlCol="0">
            <a:spAutoFit/>
          </a:bodyPr>
          <a:lstStyle/>
          <a:p>
            <a:pPr lvl="0" algn="ctr"/>
            <a:r>
              <a:rPr lang="en-GB" sz="2800" dirty="0"/>
              <a:t>Monitor and report environmental variables, like temperature and pressure</a:t>
            </a:r>
          </a:p>
          <a:p>
            <a:pPr algn="ctr"/>
            <a:endParaRPr lang="en-US" sz="2800" dirty="0"/>
          </a:p>
        </p:txBody>
      </p:sp>
      <p:sp>
        <p:nvSpPr>
          <p:cNvPr id="14" name="TextBox 13"/>
          <p:cNvSpPr txBox="1"/>
          <p:nvPr/>
        </p:nvSpPr>
        <p:spPr>
          <a:xfrm>
            <a:off x="4822664" y="2566751"/>
            <a:ext cx="2897717" cy="1384995"/>
          </a:xfrm>
          <a:prstGeom prst="rect">
            <a:avLst/>
          </a:prstGeom>
          <a:noFill/>
        </p:spPr>
        <p:txBody>
          <a:bodyPr wrap="square" rtlCol="0">
            <a:spAutoFit/>
          </a:bodyPr>
          <a:lstStyle/>
          <a:p>
            <a:pPr lvl="0" algn="ctr"/>
            <a:r>
              <a:rPr lang="en-GB" sz="2800" dirty="0"/>
              <a:t>Mark current locations </a:t>
            </a:r>
          </a:p>
          <a:p>
            <a:endParaRPr lang="en-US" sz="2800" dirty="0"/>
          </a:p>
        </p:txBody>
      </p:sp>
      <p:sp>
        <p:nvSpPr>
          <p:cNvPr id="15" name="TextBox 14"/>
          <p:cNvSpPr txBox="1"/>
          <p:nvPr/>
        </p:nvSpPr>
        <p:spPr>
          <a:xfrm>
            <a:off x="9189214" y="5473005"/>
            <a:ext cx="2897717" cy="1384995"/>
          </a:xfrm>
          <a:prstGeom prst="rect">
            <a:avLst/>
          </a:prstGeom>
          <a:noFill/>
        </p:spPr>
        <p:txBody>
          <a:bodyPr wrap="square" rtlCol="0">
            <a:spAutoFit/>
          </a:bodyPr>
          <a:lstStyle/>
          <a:p>
            <a:pPr lvl="0" algn="ctr"/>
            <a:r>
              <a:rPr lang="en-GB" sz="2800" dirty="0"/>
              <a:t>Take photos of surroundings</a:t>
            </a:r>
          </a:p>
          <a:p>
            <a:endParaRPr lang="en-US" sz="2800" dirty="0"/>
          </a:p>
        </p:txBody>
      </p:sp>
      <p:sp>
        <p:nvSpPr>
          <p:cNvPr id="16" name="TextBox 15"/>
          <p:cNvSpPr txBox="1"/>
          <p:nvPr/>
        </p:nvSpPr>
        <p:spPr>
          <a:xfrm>
            <a:off x="527029" y="5412207"/>
            <a:ext cx="2897717" cy="1815882"/>
          </a:xfrm>
          <a:prstGeom prst="rect">
            <a:avLst/>
          </a:prstGeom>
          <a:noFill/>
        </p:spPr>
        <p:txBody>
          <a:bodyPr wrap="square" rtlCol="0">
            <a:spAutoFit/>
          </a:bodyPr>
          <a:lstStyle/>
          <a:p>
            <a:pPr lvl="0" algn="ctr"/>
            <a:r>
              <a:rPr lang="en-GB" sz="2800" dirty="0"/>
              <a:t>Stop and light up LED at marked locations</a:t>
            </a:r>
          </a:p>
          <a:p>
            <a:endParaRPr lang="en-US" sz="2800" dirty="0"/>
          </a:p>
        </p:txBody>
      </p:sp>
      <p:sp>
        <p:nvSpPr>
          <p:cNvPr id="17" name="TextBox 16"/>
          <p:cNvSpPr txBox="1"/>
          <p:nvPr/>
        </p:nvSpPr>
        <p:spPr>
          <a:xfrm>
            <a:off x="9026949" y="2481467"/>
            <a:ext cx="2897717" cy="1815882"/>
          </a:xfrm>
          <a:prstGeom prst="rect">
            <a:avLst/>
          </a:prstGeom>
          <a:noFill/>
        </p:spPr>
        <p:txBody>
          <a:bodyPr wrap="square" rtlCol="0">
            <a:spAutoFit/>
          </a:bodyPr>
          <a:lstStyle/>
          <a:p>
            <a:pPr lvl="0" algn="ctr"/>
            <a:r>
              <a:rPr lang="en-GB" sz="2800" dirty="0"/>
              <a:t>Backtrack to origin point through the same route</a:t>
            </a:r>
          </a:p>
          <a:p>
            <a:endParaRPr lang="en-US" sz="2800" dirty="0"/>
          </a:p>
        </p:txBody>
      </p:sp>
    </p:spTree>
    <p:extLst>
      <p:ext uri="{BB962C8B-B14F-4D97-AF65-F5344CB8AC3E}">
        <p14:creationId xmlns:p14="http://schemas.microsoft.com/office/powerpoint/2010/main" val="130691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linds(horizontal)">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linds(horizontal)">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P spid="15" grpId="0"/>
      <p:bldP spid="16"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41169" y="829733"/>
            <a:ext cx="2481739" cy="1077218"/>
          </a:xfrm>
          <a:prstGeom prst="rect">
            <a:avLst/>
          </a:prstGeom>
          <a:noFill/>
        </p:spPr>
        <p:txBody>
          <a:bodyPr wrap="square" rtlCol="0">
            <a:spAutoFit/>
          </a:bodyPr>
          <a:lstStyle/>
          <a:p>
            <a:r>
              <a:rPr lang="en-US" sz="3200"/>
              <a:t>System architecture</a:t>
            </a:r>
          </a:p>
        </p:txBody>
      </p:sp>
      <p:sp>
        <p:nvSpPr>
          <p:cNvPr id="9" name="TextBox 8"/>
          <p:cNvSpPr txBox="1"/>
          <p:nvPr/>
        </p:nvSpPr>
        <p:spPr>
          <a:xfrm>
            <a:off x="8774208" y="812800"/>
            <a:ext cx="2285557" cy="1077218"/>
          </a:xfrm>
          <a:prstGeom prst="rect">
            <a:avLst/>
          </a:prstGeom>
          <a:noFill/>
        </p:spPr>
        <p:txBody>
          <a:bodyPr wrap="square" rtlCol="0">
            <a:spAutoFit/>
          </a:bodyPr>
          <a:lstStyle/>
          <a:p>
            <a:r>
              <a:rPr lang="en-US" sz="3200" dirty="0"/>
              <a:t>Algorithm design</a:t>
            </a:r>
          </a:p>
        </p:txBody>
      </p:sp>
      <p:pic>
        <p:nvPicPr>
          <p:cNvPr id="3" name="Picture 2"/>
          <p:cNvPicPr>
            <a:picLocks noChangeAspect="1"/>
          </p:cNvPicPr>
          <p:nvPr/>
        </p:nvPicPr>
        <p:blipFill>
          <a:blip r:embed="rId2"/>
          <a:stretch>
            <a:fillRect/>
          </a:stretch>
        </p:blipFill>
        <p:spPr>
          <a:xfrm>
            <a:off x="4528419" y="2156062"/>
            <a:ext cx="2857500" cy="2857500"/>
          </a:xfrm>
          <a:prstGeom prst="rect">
            <a:avLst/>
          </a:prstGeom>
        </p:spPr>
      </p:pic>
      <p:sp>
        <p:nvSpPr>
          <p:cNvPr id="11" name="TextBox 10"/>
          <p:cNvSpPr txBox="1"/>
          <p:nvPr/>
        </p:nvSpPr>
        <p:spPr>
          <a:xfrm>
            <a:off x="1108130" y="829733"/>
            <a:ext cx="2481739" cy="1077218"/>
          </a:xfrm>
          <a:prstGeom prst="rect">
            <a:avLst/>
          </a:prstGeom>
          <a:noFill/>
        </p:spPr>
        <p:txBody>
          <a:bodyPr wrap="square" rtlCol="0">
            <a:spAutoFit/>
          </a:bodyPr>
          <a:lstStyle/>
          <a:p>
            <a:r>
              <a:rPr lang="en-US" sz="3200" dirty="0"/>
              <a:t>Vincent</a:t>
            </a:r>
          </a:p>
          <a:p>
            <a:r>
              <a:rPr lang="en-US" sz="3200" dirty="0"/>
              <a:t>functionality</a:t>
            </a:r>
          </a:p>
        </p:txBody>
      </p:sp>
      <p:pic>
        <p:nvPicPr>
          <p:cNvPr id="12" name="Picture 11"/>
          <p:cNvPicPr>
            <a:picLocks noChangeAspect="1"/>
          </p:cNvPicPr>
          <p:nvPr/>
        </p:nvPicPr>
        <p:blipFill>
          <a:blip r:embed="rId3"/>
          <a:stretch>
            <a:fillRect/>
          </a:stretch>
        </p:blipFill>
        <p:spPr>
          <a:xfrm>
            <a:off x="732369" y="2156062"/>
            <a:ext cx="2857500" cy="2857500"/>
          </a:xfrm>
          <a:prstGeom prst="rect">
            <a:avLst/>
          </a:prstGeom>
        </p:spPr>
      </p:pic>
      <p:pic>
        <p:nvPicPr>
          <p:cNvPr id="13" name="Picture 12"/>
          <p:cNvPicPr>
            <a:picLocks noChangeAspect="1"/>
          </p:cNvPicPr>
          <p:nvPr/>
        </p:nvPicPr>
        <p:blipFill>
          <a:blip r:embed="rId4"/>
          <a:stretch>
            <a:fillRect/>
          </a:stretch>
        </p:blipFill>
        <p:spPr>
          <a:xfrm>
            <a:off x="8324469" y="2156062"/>
            <a:ext cx="3035249" cy="2839618"/>
          </a:xfrm>
          <a:prstGeom prst="rect">
            <a:avLst/>
          </a:prstGeom>
        </p:spPr>
      </p:pic>
      <p:pic>
        <p:nvPicPr>
          <p:cNvPr id="14" name="Picture 13"/>
          <p:cNvPicPr>
            <a:picLocks noChangeAspect="1"/>
          </p:cNvPicPr>
          <p:nvPr/>
        </p:nvPicPr>
        <p:blipFill>
          <a:blip r:embed="rId5"/>
          <a:stretch>
            <a:fillRect/>
          </a:stretch>
        </p:blipFill>
        <p:spPr>
          <a:xfrm>
            <a:off x="1024034" y="4770096"/>
            <a:ext cx="2274169" cy="2274169"/>
          </a:xfrm>
          <a:prstGeom prst="rect">
            <a:avLst/>
          </a:prstGeom>
        </p:spPr>
      </p:pic>
      <p:sp>
        <p:nvSpPr>
          <p:cNvPr id="15" name="TextBox 14"/>
          <p:cNvSpPr txBox="1"/>
          <p:nvPr/>
        </p:nvSpPr>
        <p:spPr>
          <a:xfrm>
            <a:off x="4716299" y="5368571"/>
            <a:ext cx="2669620" cy="954107"/>
          </a:xfrm>
          <a:prstGeom prst="rect">
            <a:avLst/>
          </a:prstGeom>
          <a:noFill/>
        </p:spPr>
        <p:txBody>
          <a:bodyPr wrap="square" rtlCol="0">
            <a:spAutoFit/>
          </a:bodyPr>
          <a:lstStyle/>
          <a:p>
            <a:r>
              <a:rPr lang="en-US" sz="2800" i="1" dirty="0"/>
              <a:t>Wang </a:t>
            </a:r>
            <a:r>
              <a:rPr lang="en-US" sz="2800" i="1" dirty="0" err="1"/>
              <a:t>Jiannan</a:t>
            </a:r>
            <a:endParaRPr lang="en-US" sz="2800" i="1" dirty="0"/>
          </a:p>
          <a:p>
            <a:r>
              <a:rPr lang="en-US" sz="2800" i="1" dirty="0"/>
              <a:t>Li Jiawei</a:t>
            </a:r>
          </a:p>
        </p:txBody>
      </p:sp>
      <p:sp>
        <p:nvSpPr>
          <p:cNvPr id="16" name="TextBox 15"/>
          <p:cNvSpPr txBox="1"/>
          <p:nvPr/>
        </p:nvSpPr>
        <p:spPr>
          <a:xfrm>
            <a:off x="1108129" y="5262673"/>
            <a:ext cx="2481739" cy="523220"/>
          </a:xfrm>
          <a:prstGeom prst="rect">
            <a:avLst/>
          </a:prstGeom>
          <a:noFill/>
        </p:spPr>
        <p:txBody>
          <a:bodyPr wrap="square" rtlCol="0">
            <a:spAutoFit/>
          </a:bodyPr>
          <a:lstStyle/>
          <a:p>
            <a:r>
              <a:rPr lang="en-US" sz="2800" i="1" dirty="0"/>
              <a:t>Hu </a:t>
            </a:r>
            <a:r>
              <a:rPr lang="en-US" sz="2800" i="1" dirty="0" err="1"/>
              <a:t>Yidi</a:t>
            </a:r>
            <a:endParaRPr lang="en-US" sz="2800" i="1" dirty="0"/>
          </a:p>
        </p:txBody>
      </p:sp>
      <p:sp>
        <p:nvSpPr>
          <p:cNvPr id="17" name="TextBox 16"/>
          <p:cNvSpPr txBox="1"/>
          <p:nvPr/>
        </p:nvSpPr>
        <p:spPr>
          <a:xfrm>
            <a:off x="8676116" y="5368571"/>
            <a:ext cx="2481739" cy="954107"/>
          </a:xfrm>
          <a:prstGeom prst="rect">
            <a:avLst/>
          </a:prstGeom>
          <a:noFill/>
        </p:spPr>
        <p:txBody>
          <a:bodyPr wrap="square" rtlCol="0">
            <a:spAutoFit/>
          </a:bodyPr>
          <a:lstStyle/>
          <a:p>
            <a:r>
              <a:rPr lang="en-US" sz="2800" i="1" dirty="0"/>
              <a:t>Lim Jit Wei</a:t>
            </a:r>
          </a:p>
          <a:p>
            <a:r>
              <a:rPr lang="en-US" sz="2800" i="1" dirty="0"/>
              <a:t>Liu </a:t>
            </a:r>
            <a:r>
              <a:rPr lang="en-US" sz="2800" i="1" dirty="0" err="1"/>
              <a:t>Tianhang</a:t>
            </a:r>
            <a:endParaRPr lang="en-US" sz="2800" i="1" dirty="0"/>
          </a:p>
        </p:txBody>
      </p:sp>
    </p:spTree>
    <p:extLst>
      <p:ext uri="{BB962C8B-B14F-4D97-AF65-F5344CB8AC3E}">
        <p14:creationId xmlns:p14="http://schemas.microsoft.com/office/powerpoint/2010/main" val="1504557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p:tgtEl>
                                          <p:spTgt spid="16"/>
                                        </p:tgtEl>
                                        <p:attrNameLst>
                                          <p:attrName>ppt_y</p:attrName>
                                        </p:attrNameLst>
                                      </p:cBhvr>
                                      <p:tavLst>
                                        <p:tav tm="0">
                                          <p:val>
                                            <p:strVal val="#ppt_y+#ppt_h*1.125000"/>
                                          </p:val>
                                        </p:tav>
                                        <p:tav tm="100000">
                                          <p:val>
                                            <p:strVal val="#ppt_y"/>
                                          </p:val>
                                        </p:tav>
                                      </p:tavLst>
                                    </p:anim>
                                    <p:animEffect transition="in" filter="wipe(up)">
                                      <p:cBhvr>
                                        <p:cTn id="8" dur="500"/>
                                        <p:tgtEl>
                                          <p:spTgt spid="16"/>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p:tgtEl>
                                          <p:spTgt spid="15"/>
                                        </p:tgtEl>
                                        <p:attrNameLst>
                                          <p:attrName>ppt_y</p:attrName>
                                        </p:attrNameLst>
                                      </p:cBhvr>
                                      <p:tavLst>
                                        <p:tav tm="0">
                                          <p:val>
                                            <p:strVal val="#ppt_y+#ppt_h*1.125000"/>
                                          </p:val>
                                        </p:tav>
                                        <p:tav tm="100000">
                                          <p:val>
                                            <p:strVal val="#ppt_y"/>
                                          </p:val>
                                        </p:tav>
                                      </p:tavLst>
                                    </p:anim>
                                    <p:animEffect transition="in" filter="wipe(up)">
                                      <p:cBhvr>
                                        <p:cTn id="12" dur="500"/>
                                        <p:tgtEl>
                                          <p:spTgt spid="15"/>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p:tgtEl>
                                          <p:spTgt spid="17"/>
                                        </p:tgtEl>
                                        <p:attrNameLst>
                                          <p:attrName>ppt_y</p:attrName>
                                        </p:attrNameLst>
                                      </p:cBhvr>
                                      <p:tavLst>
                                        <p:tav tm="0">
                                          <p:val>
                                            <p:strVal val="#ppt_y+#ppt_h*1.125000"/>
                                          </p:val>
                                        </p:tav>
                                        <p:tav tm="100000">
                                          <p:val>
                                            <p:strVal val="#ppt_y"/>
                                          </p:val>
                                        </p:tav>
                                      </p:tavLst>
                                    </p:anim>
                                    <p:animEffect transition="in" filter="wipe(up)">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0" y="3860800"/>
            <a:ext cx="5218655" cy="2997200"/>
          </a:xfrm>
          <a:prstGeom prst="rect">
            <a:avLst/>
          </a:prstGeom>
        </p:spPr>
      </p:pic>
      <p:pic>
        <p:nvPicPr>
          <p:cNvPr id="5" name="Content Placeholder 3"/>
          <p:cNvPicPr>
            <a:picLocks noChangeAspect="1"/>
          </p:cNvPicPr>
          <p:nvPr/>
        </p:nvPicPr>
        <p:blipFill>
          <a:blip r:embed="rId3"/>
          <a:stretch>
            <a:fillRect/>
          </a:stretch>
        </p:blipFill>
        <p:spPr>
          <a:xfrm>
            <a:off x="5218655" y="0"/>
            <a:ext cx="7002635" cy="4987171"/>
          </a:xfrm>
          <a:prstGeom prst="rect">
            <a:avLst/>
          </a:prstGeom>
        </p:spPr>
      </p:pic>
      <p:sp>
        <p:nvSpPr>
          <p:cNvPr id="6" name="Rounded Rectangular Callout 5"/>
          <p:cNvSpPr/>
          <p:nvPr/>
        </p:nvSpPr>
        <p:spPr>
          <a:xfrm>
            <a:off x="643467" y="1405467"/>
            <a:ext cx="4030133" cy="1930400"/>
          </a:xfrm>
          <a:prstGeom prst="wedgeRoundRectCallout">
            <a:avLst>
              <a:gd name="adj1" fmla="val -2766"/>
              <a:gd name="adj2" fmla="val 70395"/>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ular Callout 6"/>
          <p:cNvSpPr/>
          <p:nvPr/>
        </p:nvSpPr>
        <p:spPr>
          <a:xfrm>
            <a:off x="5455722" y="59571"/>
            <a:ext cx="4030133" cy="1930400"/>
          </a:xfrm>
          <a:prstGeom prst="wedgeRoundRectCallout">
            <a:avLst>
              <a:gd name="adj1" fmla="val 50175"/>
              <a:gd name="adj2" fmla="val 74781"/>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88994" y="1770502"/>
            <a:ext cx="3640666" cy="461665"/>
          </a:xfrm>
          <a:prstGeom prst="rect">
            <a:avLst/>
          </a:prstGeom>
          <a:noFill/>
        </p:spPr>
        <p:txBody>
          <a:bodyPr wrap="square" rtlCol="0">
            <a:spAutoFit/>
          </a:bodyPr>
          <a:lstStyle/>
          <a:p>
            <a:r>
              <a:rPr lang="en-US" sz="2400" dirty="0"/>
              <a:t>How is Vincent made?</a:t>
            </a:r>
          </a:p>
        </p:txBody>
      </p:sp>
      <p:sp>
        <p:nvSpPr>
          <p:cNvPr id="9" name="TextBox 8"/>
          <p:cNvSpPr txBox="1"/>
          <p:nvPr/>
        </p:nvSpPr>
        <p:spPr>
          <a:xfrm>
            <a:off x="5995300" y="5359400"/>
            <a:ext cx="5449344" cy="1200329"/>
          </a:xfrm>
          <a:prstGeom prst="rect">
            <a:avLst/>
          </a:prstGeom>
          <a:noFill/>
        </p:spPr>
        <p:txBody>
          <a:bodyPr wrap="square" rtlCol="0">
            <a:spAutoFit/>
          </a:bodyPr>
          <a:lstStyle/>
          <a:p>
            <a:r>
              <a:rPr lang="en-US" sz="2400" dirty="0"/>
              <a:t>Before using Vincent to rescue his apprentice, the monk has a few questions to ask</a:t>
            </a:r>
            <a:r>
              <a:rPr lang="mr-IN" sz="2400" dirty="0"/>
              <a:t>…</a:t>
            </a:r>
            <a:endParaRPr lang="en-US" sz="2400" dirty="0"/>
          </a:p>
        </p:txBody>
      </p:sp>
      <p:sp>
        <p:nvSpPr>
          <p:cNvPr id="10" name="TextBox 9"/>
          <p:cNvSpPr txBox="1"/>
          <p:nvPr/>
        </p:nvSpPr>
        <p:spPr>
          <a:xfrm>
            <a:off x="5650455" y="452096"/>
            <a:ext cx="3640666" cy="830997"/>
          </a:xfrm>
          <a:prstGeom prst="rect">
            <a:avLst/>
          </a:prstGeom>
          <a:noFill/>
        </p:spPr>
        <p:txBody>
          <a:bodyPr wrap="square" rtlCol="0">
            <a:spAutoFit/>
          </a:bodyPr>
          <a:lstStyle/>
          <a:p>
            <a:r>
              <a:rPr lang="en-US" sz="2400" dirty="0"/>
              <a:t>Let me tell you about the system architecture</a:t>
            </a:r>
            <a:r>
              <a:rPr lang="mr-IN" sz="2400" dirty="0"/>
              <a:t>…</a:t>
            </a:r>
            <a:endParaRPr lang="en-US" sz="2400" dirty="0"/>
          </a:p>
        </p:txBody>
      </p:sp>
    </p:spTree>
    <p:extLst>
      <p:ext uri="{BB962C8B-B14F-4D97-AF65-F5344CB8AC3E}">
        <p14:creationId xmlns:p14="http://schemas.microsoft.com/office/powerpoint/2010/main" val="788947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6">
            <a:extLst>
              <a:ext uri="{FF2B5EF4-FFF2-40B4-BE49-F238E27FC236}">
                <a16:creationId xmlns:a16="http://schemas.microsoft.com/office/drawing/2014/main" id="{45572144-400A-45C2-92E8-219457DC5F9C}"/>
              </a:ext>
            </a:extLst>
          </p:cNvPr>
          <p:cNvSpPr/>
          <p:nvPr/>
        </p:nvSpPr>
        <p:spPr>
          <a:xfrm>
            <a:off x="475231" y="1227763"/>
            <a:ext cx="8046599" cy="5445124"/>
          </a:xfrm>
          <a:prstGeom prst="rect">
            <a:avLst/>
          </a:prstGeom>
          <a:solidFill>
            <a:schemeClr val="accent2">
              <a:lumMod val="60000"/>
              <a:lumOff val="4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 name="TextBox 1">
            <a:extLst>
              <a:ext uri="{FF2B5EF4-FFF2-40B4-BE49-F238E27FC236}">
                <a16:creationId xmlns:a16="http://schemas.microsoft.com/office/drawing/2014/main" id="{1562BA5D-3F7E-463D-9DE6-1865AEA66C8E}"/>
              </a:ext>
            </a:extLst>
          </p:cNvPr>
          <p:cNvSpPr txBox="1"/>
          <p:nvPr/>
        </p:nvSpPr>
        <p:spPr>
          <a:xfrm>
            <a:off x="688144" y="572658"/>
            <a:ext cx="10751187" cy="523220"/>
          </a:xfrm>
          <a:prstGeom prst="rect">
            <a:avLst/>
          </a:prstGeom>
          <a:noFill/>
        </p:spPr>
        <p:txBody>
          <a:bodyPr wrap="square" rtlCol="0">
            <a:spAutoFit/>
          </a:bodyPr>
          <a:lstStyle/>
          <a:p>
            <a:r>
              <a:rPr lang="en-US" altLang="zh-CN" sz="2800" dirty="0"/>
              <a:t>OUR SYSTEM ARCHITECTURE: If Vincent is a human…</a:t>
            </a:r>
            <a:endParaRPr lang="en-US" sz="2800" dirty="0"/>
          </a:p>
        </p:txBody>
      </p:sp>
      <p:pic>
        <p:nvPicPr>
          <p:cNvPr id="4" name="Picture 3" descr="A person wearing a uniform&#10;&#10;Description generated with very high confidence">
            <a:extLst>
              <a:ext uri="{FF2B5EF4-FFF2-40B4-BE49-F238E27FC236}">
                <a16:creationId xmlns:a16="http://schemas.microsoft.com/office/drawing/2014/main" id="{ECF37C67-E2FC-4A93-AF81-C2BB48846C74}"/>
              </a:ext>
            </a:extLst>
          </p:cNvPr>
          <p:cNvPicPr>
            <a:picLocks noChangeAspect="1"/>
          </p:cNvPicPr>
          <p:nvPr/>
        </p:nvPicPr>
        <p:blipFill rotWithShape="1">
          <a:blip r:embed="rId3">
            <a:extLst>
              <a:ext uri="{28A0092B-C50C-407E-A947-70E740481C1C}">
                <a14:useLocalDpi xmlns:a14="http://schemas.microsoft.com/office/drawing/2010/main" val="0"/>
              </a:ext>
            </a:extLst>
          </a:blip>
          <a:srcRect l="16967" r="17281"/>
          <a:stretch/>
        </p:blipFill>
        <p:spPr>
          <a:xfrm>
            <a:off x="9405257" y="1095878"/>
            <a:ext cx="2388637" cy="5239588"/>
          </a:xfrm>
          <a:prstGeom prst="rect">
            <a:avLst/>
          </a:prstGeom>
        </p:spPr>
      </p:pic>
      <p:sp>
        <p:nvSpPr>
          <p:cNvPr id="5" name="Arrow: Right 4">
            <a:extLst>
              <a:ext uri="{FF2B5EF4-FFF2-40B4-BE49-F238E27FC236}">
                <a16:creationId xmlns:a16="http://schemas.microsoft.com/office/drawing/2014/main" id="{3CCB66D3-DA23-4F40-AB42-E0AD1CAFF508}"/>
              </a:ext>
            </a:extLst>
          </p:cNvPr>
          <p:cNvSpPr/>
          <p:nvPr/>
        </p:nvSpPr>
        <p:spPr>
          <a:xfrm>
            <a:off x="7878014" y="3581383"/>
            <a:ext cx="1527243" cy="523220"/>
          </a:xfrm>
          <a:prstGeom prst="rightArrow">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9" name="图片 8">
            <a:extLst>
              <a:ext uri="{FF2B5EF4-FFF2-40B4-BE49-F238E27FC236}">
                <a16:creationId xmlns:a16="http://schemas.microsoft.com/office/drawing/2014/main" id="{B7F1789D-6B83-4174-96A1-28535F3472C1}"/>
              </a:ext>
            </a:extLst>
          </p:cNvPr>
          <p:cNvPicPr>
            <a:picLocks noChangeAspect="1"/>
          </p:cNvPicPr>
          <p:nvPr/>
        </p:nvPicPr>
        <p:blipFill>
          <a:blip r:embed="rId4"/>
          <a:stretch>
            <a:fillRect/>
          </a:stretch>
        </p:blipFill>
        <p:spPr>
          <a:xfrm>
            <a:off x="794034" y="1846363"/>
            <a:ext cx="7408992" cy="4725973"/>
          </a:xfrm>
          <a:prstGeom prst="rect">
            <a:avLst/>
          </a:prstGeom>
        </p:spPr>
      </p:pic>
      <p:sp>
        <p:nvSpPr>
          <p:cNvPr id="11" name="文本框 10">
            <a:extLst>
              <a:ext uri="{FF2B5EF4-FFF2-40B4-BE49-F238E27FC236}">
                <a16:creationId xmlns:a16="http://schemas.microsoft.com/office/drawing/2014/main" id="{8A1A2C69-EEB3-4909-AD1A-6532631B3B41}"/>
              </a:ext>
            </a:extLst>
          </p:cNvPr>
          <p:cNvSpPr txBox="1"/>
          <p:nvPr/>
        </p:nvSpPr>
        <p:spPr>
          <a:xfrm flipH="1">
            <a:off x="3957843" y="1348329"/>
            <a:ext cx="1595960" cy="400110"/>
          </a:xfrm>
          <a:prstGeom prst="rect">
            <a:avLst/>
          </a:prstGeom>
          <a:noFill/>
        </p:spPr>
        <p:txBody>
          <a:bodyPr wrap="square" rtlCol="0">
            <a:spAutoFit/>
          </a:bodyPr>
          <a:lstStyle/>
          <a:p>
            <a:r>
              <a:rPr lang="en-US" altLang="zh-CN" sz="2000" b="1" dirty="0"/>
              <a:t>Vincent</a:t>
            </a:r>
            <a:endParaRPr lang="zh-CN" altLang="en-US" sz="2000" b="1" dirty="0"/>
          </a:p>
        </p:txBody>
      </p:sp>
    </p:spTree>
    <p:extLst>
      <p:ext uri="{BB962C8B-B14F-4D97-AF65-F5344CB8AC3E}">
        <p14:creationId xmlns:p14="http://schemas.microsoft.com/office/powerpoint/2010/main" val="162287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Cube 21">
            <a:extLst>
              <a:ext uri="{FF2B5EF4-FFF2-40B4-BE49-F238E27FC236}">
                <a16:creationId xmlns:a16="http://schemas.microsoft.com/office/drawing/2014/main" id="{E70FA8FB-C167-4BBF-A1CE-2F88543783C4}"/>
              </a:ext>
            </a:extLst>
          </p:cNvPr>
          <p:cNvSpPr/>
          <p:nvPr/>
        </p:nvSpPr>
        <p:spPr>
          <a:xfrm>
            <a:off x="3275300" y="1310797"/>
            <a:ext cx="1953485" cy="3697377"/>
          </a:xfrm>
          <a:prstGeom prst="cube">
            <a:avLst>
              <a:gd name="adj" fmla="val 6868"/>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p:txBody>
      </p:sp>
      <p:sp>
        <p:nvSpPr>
          <p:cNvPr id="168" name="Rectangle 46">
            <a:extLst>
              <a:ext uri="{FF2B5EF4-FFF2-40B4-BE49-F238E27FC236}">
                <a16:creationId xmlns:a16="http://schemas.microsoft.com/office/drawing/2014/main" id="{BBF15024-6C19-43E2-B2BE-D71670DD067D}"/>
              </a:ext>
            </a:extLst>
          </p:cNvPr>
          <p:cNvSpPr/>
          <p:nvPr/>
        </p:nvSpPr>
        <p:spPr>
          <a:xfrm>
            <a:off x="3365821" y="2131029"/>
            <a:ext cx="1624284" cy="2753291"/>
          </a:xfrm>
          <a:prstGeom prst="rect">
            <a:avLst/>
          </a:prstGeom>
          <a:solidFill>
            <a:schemeClr val="accent6">
              <a:lumMod val="20000"/>
              <a:lumOff val="8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69" name="TextBox 51">
            <a:extLst>
              <a:ext uri="{FF2B5EF4-FFF2-40B4-BE49-F238E27FC236}">
                <a16:creationId xmlns:a16="http://schemas.microsoft.com/office/drawing/2014/main" id="{CD6C2AF0-C524-4812-9A00-D6F124941254}"/>
              </a:ext>
            </a:extLst>
          </p:cNvPr>
          <p:cNvSpPr txBox="1"/>
          <p:nvPr/>
        </p:nvSpPr>
        <p:spPr>
          <a:xfrm>
            <a:off x="3556014" y="1511639"/>
            <a:ext cx="1305360" cy="523220"/>
          </a:xfrm>
          <a:prstGeom prst="rect">
            <a:avLst/>
          </a:prstGeom>
          <a:noFill/>
        </p:spPr>
        <p:txBody>
          <a:bodyPr wrap="square" rtlCol="0">
            <a:spAutoFit/>
          </a:bodyPr>
          <a:lstStyle/>
          <a:p>
            <a:pPr algn="ctr"/>
            <a:r>
              <a:rPr lang="en-US" sz="1400" b="1" dirty="0"/>
              <a:t>&lt;&lt;device&gt;&gt;</a:t>
            </a:r>
          </a:p>
          <a:p>
            <a:pPr algn="ctr"/>
            <a:r>
              <a:rPr lang="en-US" sz="1400" b="1" dirty="0"/>
              <a:t>:Arduino</a:t>
            </a:r>
          </a:p>
        </p:txBody>
      </p:sp>
      <p:sp>
        <p:nvSpPr>
          <p:cNvPr id="5" name="Rectangle 4">
            <a:extLst>
              <a:ext uri="{FF2B5EF4-FFF2-40B4-BE49-F238E27FC236}">
                <a16:creationId xmlns:a16="http://schemas.microsoft.com/office/drawing/2014/main" id="{AF03022A-7583-489C-BEA5-74E6D015C938}"/>
              </a:ext>
            </a:extLst>
          </p:cNvPr>
          <p:cNvSpPr/>
          <p:nvPr/>
        </p:nvSpPr>
        <p:spPr>
          <a:xfrm>
            <a:off x="3533338" y="2275625"/>
            <a:ext cx="1308908" cy="518533"/>
          </a:xfrm>
          <a:prstGeom prst="rect">
            <a:avLst/>
          </a:prstGeom>
          <a:solidFill>
            <a:schemeClr val="accent5">
              <a:lumMod val="20000"/>
              <a:lumOff val="8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Motor Control</a:t>
            </a:r>
          </a:p>
        </p:txBody>
      </p:sp>
      <p:sp>
        <p:nvSpPr>
          <p:cNvPr id="6" name="Cube 5">
            <a:extLst>
              <a:ext uri="{FF2B5EF4-FFF2-40B4-BE49-F238E27FC236}">
                <a16:creationId xmlns:a16="http://schemas.microsoft.com/office/drawing/2014/main" id="{500184A5-5109-4B70-A4B8-9D02AD28D8BB}"/>
              </a:ext>
            </a:extLst>
          </p:cNvPr>
          <p:cNvSpPr/>
          <p:nvPr/>
        </p:nvSpPr>
        <p:spPr>
          <a:xfrm>
            <a:off x="441484" y="1310798"/>
            <a:ext cx="1595873" cy="731552"/>
          </a:xfrm>
          <a:prstGeom prst="cube">
            <a:avLst>
              <a:gd name="adj" fmla="val 6868"/>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endParaRPr lang="en-US" sz="1400" b="1" dirty="0">
              <a:solidFill>
                <a:schemeClr val="tx1"/>
              </a:solidFill>
            </a:endParaRPr>
          </a:p>
          <a:p>
            <a:pPr algn="ctr"/>
            <a:r>
              <a:rPr lang="en-US" sz="1400" b="1" dirty="0">
                <a:solidFill>
                  <a:schemeClr val="tx1"/>
                </a:solidFill>
              </a:rPr>
              <a:t>&lt;&lt;device&gt;&gt;</a:t>
            </a:r>
          </a:p>
          <a:p>
            <a:pPr algn="ctr"/>
            <a:r>
              <a:rPr lang="en-US" sz="1400" b="1" dirty="0">
                <a:solidFill>
                  <a:schemeClr val="tx1"/>
                </a:solidFill>
              </a:rPr>
              <a:t>:Motor</a:t>
            </a:r>
          </a:p>
          <a:p>
            <a:pPr algn="ctr"/>
            <a:endParaRPr lang="en-US" sz="1400" b="1" dirty="0">
              <a:solidFill>
                <a:schemeClr val="tx1"/>
              </a:solidFill>
            </a:endParaRPr>
          </a:p>
          <a:p>
            <a:pPr algn="ctr"/>
            <a:endParaRPr lang="en-US" sz="1400" b="1" dirty="0">
              <a:solidFill>
                <a:schemeClr val="tx1"/>
              </a:solidFill>
            </a:endParaRPr>
          </a:p>
        </p:txBody>
      </p:sp>
      <p:cxnSp>
        <p:nvCxnSpPr>
          <p:cNvPr id="7" name="Straight Connector 6">
            <a:extLst>
              <a:ext uri="{FF2B5EF4-FFF2-40B4-BE49-F238E27FC236}">
                <a16:creationId xmlns:a16="http://schemas.microsoft.com/office/drawing/2014/main" id="{F1AC636A-9595-4292-9C3F-E245BE614F09}"/>
              </a:ext>
            </a:extLst>
          </p:cNvPr>
          <p:cNvCxnSpPr>
            <a:cxnSpLocks/>
            <a:stCxn id="6" idx="4"/>
            <a:endCxn id="5" idx="0"/>
          </p:cNvCxnSpPr>
          <p:nvPr/>
        </p:nvCxnSpPr>
        <p:spPr>
          <a:xfrm>
            <a:off x="1987114" y="1701695"/>
            <a:ext cx="2200678" cy="5739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A052102-73A2-4BAF-9BF9-F202DE7CBE7B}"/>
              </a:ext>
            </a:extLst>
          </p:cNvPr>
          <p:cNvGrpSpPr/>
          <p:nvPr/>
        </p:nvGrpSpPr>
        <p:grpSpPr>
          <a:xfrm rot="20614782">
            <a:off x="2220797" y="1448824"/>
            <a:ext cx="1283658" cy="515837"/>
            <a:chOff x="2243027" y="2290216"/>
            <a:chExt cx="1271296" cy="425902"/>
          </a:xfrm>
        </p:grpSpPr>
        <p:cxnSp>
          <p:nvCxnSpPr>
            <p:cNvPr id="9" name="Straight Arrow Connector 8">
              <a:extLst>
                <a:ext uri="{FF2B5EF4-FFF2-40B4-BE49-F238E27FC236}">
                  <a16:creationId xmlns:a16="http://schemas.microsoft.com/office/drawing/2014/main" id="{4D96DB07-654E-493C-A7D6-3B7E3F89664C}"/>
                </a:ext>
              </a:extLst>
            </p:cNvPr>
            <p:cNvCxnSpPr>
              <a:cxnSpLocks/>
            </p:cNvCxnSpPr>
            <p:nvPr/>
          </p:nvCxnSpPr>
          <p:spPr>
            <a:xfrm rot="238382" flipH="1" flipV="1">
              <a:off x="2324582" y="2316970"/>
              <a:ext cx="790912" cy="399148"/>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A027EF2-FFB1-4EE3-B3D4-AC9A2AA97FD1}"/>
                </a:ext>
              </a:extLst>
            </p:cNvPr>
            <p:cNvSpPr/>
            <p:nvPr/>
          </p:nvSpPr>
          <p:spPr>
            <a:xfrm rot="2124166">
              <a:off x="2243027" y="2290216"/>
              <a:ext cx="1271296" cy="2930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PWM</a:t>
              </a:r>
            </a:p>
          </p:txBody>
        </p:sp>
      </p:grpSp>
      <p:sp>
        <p:nvSpPr>
          <p:cNvPr id="11" name="Cube 10">
            <a:extLst>
              <a:ext uri="{FF2B5EF4-FFF2-40B4-BE49-F238E27FC236}">
                <a16:creationId xmlns:a16="http://schemas.microsoft.com/office/drawing/2014/main" id="{23C26FC6-837B-482D-8BDF-8E891EC4417B}"/>
              </a:ext>
            </a:extLst>
          </p:cNvPr>
          <p:cNvSpPr/>
          <p:nvPr/>
        </p:nvSpPr>
        <p:spPr>
          <a:xfrm>
            <a:off x="9544818" y="5719958"/>
            <a:ext cx="1539393" cy="926787"/>
          </a:xfrm>
          <a:prstGeom prst="cube">
            <a:avLst>
              <a:gd name="adj" fmla="val 6868"/>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r>
              <a:rPr lang="en-US" sz="1400" b="1" dirty="0">
                <a:solidFill>
                  <a:schemeClr val="tx1"/>
                </a:solidFill>
              </a:rPr>
              <a:t>&lt;&lt;device&gt;&gt;</a:t>
            </a:r>
          </a:p>
          <a:p>
            <a:pPr algn="ctr"/>
            <a:r>
              <a:rPr lang="en-US" sz="1400" b="1" dirty="0">
                <a:solidFill>
                  <a:schemeClr val="tx1"/>
                </a:solidFill>
              </a:rPr>
              <a:t>:Lidar</a:t>
            </a:r>
          </a:p>
          <a:p>
            <a:pPr algn="ctr"/>
            <a:endParaRPr lang="en-US" sz="1400" b="1" dirty="0">
              <a:solidFill>
                <a:schemeClr val="tx1"/>
              </a:solidFill>
            </a:endParaRPr>
          </a:p>
        </p:txBody>
      </p:sp>
      <p:sp>
        <p:nvSpPr>
          <p:cNvPr id="22" name="Cube 21">
            <a:extLst>
              <a:ext uri="{FF2B5EF4-FFF2-40B4-BE49-F238E27FC236}">
                <a16:creationId xmlns:a16="http://schemas.microsoft.com/office/drawing/2014/main" id="{FE845A61-FCE7-41B6-AE94-D5622942E03C}"/>
              </a:ext>
            </a:extLst>
          </p:cNvPr>
          <p:cNvSpPr/>
          <p:nvPr/>
        </p:nvSpPr>
        <p:spPr>
          <a:xfrm>
            <a:off x="6879324" y="2053003"/>
            <a:ext cx="1952532" cy="2906815"/>
          </a:xfrm>
          <a:prstGeom prst="cube">
            <a:avLst>
              <a:gd name="adj" fmla="val 6868"/>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p:txBody>
      </p:sp>
      <p:sp>
        <p:nvSpPr>
          <p:cNvPr id="23" name="Cube 22">
            <a:extLst>
              <a:ext uri="{FF2B5EF4-FFF2-40B4-BE49-F238E27FC236}">
                <a16:creationId xmlns:a16="http://schemas.microsoft.com/office/drawing/2014/main" id="{4F46652B-8B71-46CE-8142-D25525E2CA28}"/>
              </a:ext>
            </a:extLst>
          </p:cNvPr>
          <p:cNvSpPr/>
          <p:nvPr/>
        </p:nvSpPr>
        <p:spPr>
          <a:xfrm>
            <a:off x="9537955" y="1767690"/>
            <a:ext cx="2268801" cy="2695054"/>
          </a:xfrm>
          <a:prstGeom prst="cube">
            <a:avLst>
              <a:gd name="adj" fmla="val 6868"/>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&lt;&lt;device&gt;&gt;</a:t>
            </a:r>
          </a:p>
          <a:p>
            <a:pPr algn="ctr"/>
            <a:r>
              <a:rPr lang="en-US" sz="1400" b="1" dirty="0">
                <a:solidFill>
                  <a:schemeClr val="tx1"/>
                </a:solidFill>
              </a:rPr>
              <a:t>:Computer</a:t>
            </a:r>
          </a:p>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p:txBody>
      </p:sp>
      <p:cxnSp>
        <p:nvCxnSpPr>
          <p:cNvPr id="24" name="Straight Connector 23">
            <a:extLst>
              <a:ext uri="{FF2B5EF4-FFF2-40B4-BE49-F238E27FC236}">
                <a16:creationId xmlns:a16="http://schemas.microsoft.com/office/drawing/2014/main" id="{9887B0B8-C3E4-4AB0-AC01-D8CCE180BB6E}"/>
              </a:ext>
            </a:extLst>
          </p:cNvPr>
          <p:cNvCxnSpPr>
            <a:cxnSpLocks/>
            <a:stCxn id="23" idx="2"/>
            <a:endCxn id="47" idx="3"/>
          </p:cNvCxnSpPr>
          <p:nvPr/>
        </p:nvCxnSpPr>
        <p:spPr>
          <a:xfrm flipH="1">
            <a:off x="8557263" y="3193128"/>
            <a:ext cx="980692" cy="6606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DB2893C-8B11-4B20-9079-45109CC137A5}"/>
              </a:ext>
            </a:extLst>
          </p:cNvPr>
          <p:cNvCxnSpPr>
            <a:cxnSpLocks/>
          </p:cNvCxnSpPr>
          <p:nvPr/>
        </p:nvCxnSpPr>
        <p:spPr>
          <a:xfrm flipV="1">
            <a:off x="8972264" y="3163262"/>
            <a:ext cx="389627" cy="237659"/>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Cube 30">
            <a:extLst>
              <a:ext uri="{FF2B5EF4-FFF2-40B4-BE49-F238E27FC236}">
                <a16:creationId xmlns:a16="http://schemas.microsoft.com/office/drawing/2014/main" id="{B5A57949-3DB4-4DD2-B97A-3A425CD02CDD}"/>
              </a:ext>
            </a:extLst>
          </p:cNvPr>
          <p:cNvSpPr/>
          <p:nvPr/>
        </p:nvSpPr>
        <p:spPr>
          <a:xfrm>
            <a:off x="395282" y="4799111"/>
            <a:ext cx="1631709" cy="815752"/>
          </a:xfrm>
          <a:prstGeom prst="cube">
            <a:avLst>
              <a:gd name="adj" fmla="val 6868"/>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r>
              <a:rPr lang="en-US" sz="1400" b="1" dirty="0">
                <a:solidFill>
                  <a:schemeClr val="tx1"/>
                </a:solidFill>
              </a:rPr>
              <a:t>&lt;&lt;device&gt;&gt;</a:t>
            </a:r>
          </a:p>
          <a:p>
            <a:pPr algn="ctr"/>
            <a:r>
              <a:rPr lang="en-US" sz="1400" b="1" dirty="0">
                <a:solidFill>
                  <a:schemeClr val="tx1"/>
                </a:solidFill>
              </a:rPr>
              <a:t>:Ultrasonic Sensor </a:t>
            </a:r>
          </a:p>
          <a:p>
            <a:pPr algn="ctr"/>
            <a:endParaRPr lang="en-US" sz="1400" b="1" dirty="0">
              <a:solidFill>
                <a:schemeClr val="tx1"/>
              </a:solidFill>
            </a:endParaRPr>
          </a:p>
        </p:txBody>
      </p:sp>
      <p:sp>
        <p:nvSpPr>
          <p:cNvPr id="32" name="Rectangle 31">
            <a:extLst>
              <a:ext uri="{FF2B5EF4-FFF2-40B4-BE49-F238E27FC236}">
                <a16:creationId xmlns:a16="http://schemas.microsoft.com/office/drawing/2014/main" id="{C0C85047-3D63-4CE5-A157-712CCCF26005}"/>
              </a:ext>
            </a:extLst>
          </p:cNvPr>
          <p:cNvSpPr/>
          <p:nvPr/>
        </p:nvSpPr>
        <p:spPr>
          <a:xfrm>
            <a:off x="3527354" y="4177883"/>
            <a:ext cx="1308908" cy="518533"/>
          </a:xfrm>
          <a:prstGeom prst="rect">
            <a:avLst/>
          </a:prstGeom>
          <a:solidFill>
            <a:schemeClr val="accent5">
              <a:lumMod val="20000"/>
              <a:lumOff val="8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Navigation</a:t>
            </a:r>
          </a:p>
        </p:txBody>
      </p:sp>
      <p:cxnSp>
        <p:nvCxnSpPr>
          <p:cNvPr id="33" name="Straight Connector 32">
            <a:extLst>
              <a:ext uri="{FF2B5EF4-FFF2-40B4-BE49-F238E27FC236}">
                <a16:creationId xmlns:a16="http://schemas.microsoft.com/office/drawing/2014/main" id="{A11B5A26-8B38-491F-B6D0-56A452038979}"/>
              </a:ext>
            </a:extLst>
          </p:cNvPr>
          <p:cNvCxnSpPr>
            <a:cxnSpLocks/>
            <a:stCxn id="31" idx="5"/>
            <a:endCxn id="32" idx="1"/>
          </p:cNvCxnSpPr>
          <p:nvPr/>
        </p:nvCxnSpPr>
        <p:spPr>
          <a:xfrm flipV="1">
            <a:off x="2026991" y="4437150"/>
            <a:ext cx="1500363" cy="7418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Cube 33">
            <a:extLst>
              <a:ext uri="{FF2B5EF4-FFF2-40B4-BE49-F238E27FC236}">
                <a16:creationId xmlns:a16="http://schemas.microsoft.com/office/drawing/2014/main" id="{81509456-E90A-411B-B2A8-175854496297}"/>
              </a:ext>
            </a:extLst>
          </p:cNvPr>
          <p:cNvSpPr/>
          <p:nvPr/>
        </p:nvSpPr>
        <p:spPr>
          <a:xfrm>
            <a:off x="4729665" y="5683503"/>
            <a:ext cx="1631709" cy="815752"/>
          </a:xfrm>
          <a:prstGeom prst="cube">
            <a:avLst>
              <a:gd name="adj" fmla="val 6868"/>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r>
              <a:rPr lang="en-US" sz="1400" b="1" dirty="0">
                <a:solidFill>
                  <a:schemeClr val="tx1"/>
                </a:solidFill>
              </a:rPr>
              <a:t>&lt;&lt;device&gt;&gt;</a:t>
            </a:r>
          </a:p>
          <a:p>
            <a:pPr algn="ctr"/>
            <a:r>
              <a:rPr lang="en-US" sz="1400" b="1" dirty="0">
                <a:solidFill>
                  <a:schemeClr val="tx1"/>
                </a:solidFill>
              </a:rPr>
              <a:t>:Wheel Encoder </a:t>
            </a:r>
          </a:p>
          <a:p>
            <a:pPr algn="ctr"/>
            <a:endParaRPr lang="en-US" sz="1400" b="1" dirty="0">
              <a:solidFill>
                <a:schemeClr val="tx1"/>
              </a:solidFill>
            </a:endParaRPr>
          </a:p>
        </p:txBody>
      </p:sp>
      <p:cxnSp>
        <p:nvCxnSpPr>
          <p:cNvPr id="35" name="Straight Connector 34">
            <a:extLst>
              <a:ext uri="{FF2B5EF4-FFF2-40B4-BE49-F238E27FC236}">
                <a16:creationId xmlns:a16="http://schemas.microsoft.com/office/drawing/2014/main" id="{B4C0F15B-D957-472D-B06F-849D5BD4E7BA}"/>
              </a:ext>
            </a:extLst>
          </p:cNvPr>
          <p:cNvCxnSpPr>
            <a:cxnSpLocks/>
            <a:stCxn id="34" idx="0"/>
            <a:endCxn id="32" idx="3"/>
          </p:cNvCxnSpPr>
          <p:nvPr/>
        </p:nvCxnSpPr>
        <p:spPr>
          <a:xfrm flipH="1" flipV="1">
            <a:off x="4836262" y="4437150"/>
            <a:ext cx="737270" cy="12463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3EAAAB9-1CA3-4E9B-8D3D-7C5D6C58138F}"/>
              </a:ext>
            </a:extLst>
          </p:cNvPr>
          <p:cNvCxnSpPr>
            <a:cxnSpLocks/>
          </p:cNvCxnSpPr>
          <p:nvPr/>
        </p:nvCxnSpPr>
        <p:spPr>
          <a:xfrm flipH="1" flipV="1">
            <a:off x="9256680" y="4869189"/>
            <a:ext cx="576277" cy="607777"/>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CCE225B3-D64C-4E46-9666-44603673CCFB}"/>
              </a:ext>
            </a:extLst>
          </p:cNvPr>
          <p:cNvGrpSpPr/>
          <p:nvPr/>
        </p:nvGrpSpPr>
        <p:grpSpPr>
          <a:xfrm rot="1927551">
            <a:off x="5023770" y="5000842"/>
            <a:ext cx="1197870" cy="452619"/>
            <a:chOff x="2431775" y="2306116"/>
            <a:chExt cx="1271296" cy="519159"/>
          </a:xfrm>
        </p:grpSpPr>
        <p:cxnSp>
          <p:nvCxnSpPr>
            <p:cNvPr id="38" name="Straight Arrow Connector 37">
              <a:extLst>
                <a:ext uri="{FF2B5EF4-FFF2-40B4-BE49-F238E27FC236}">
                  <a16:creationId xmlns:a16="http://schemas.microsoft.com/office/drawing/2014/main" id="{B173796A-F4C7-402A-A184-F58917D583D9}"/>
                </a:ext>
              </a:extLst>
            </p:cNvPr>
            <p:cNvCxnSpPr/>
            <p:nvPr/>
          </p:nvCxnSpPr>
          <p:spPr>
            <a:xfrm flipH="1" flipV="1">
              <a:off x="2567473" y="2389406"/>
              <a:ext cx="877886" cy="435869"/>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C24594C-B65D-41EC-9232-E85C6FA5E3A9}"/>
                </a:ext>
              </a:extLst>
            </p:cNvPr>
            <p:cNvSpPr/>
            <p:nvPr/>
          </p:nvSpPr>
          <p:spPr>
            <a:xfrm rot="1563047">
              <a:off x="2431775" y="2306116"/>
              <a:ext cx="1271296" cy="2930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S</a:t>
              </a:r>
              <a:r>
                <a:rPr lang="en-US" sz="1400" b="1" dirty="0">
                  <a:solidFill>
                    <a:schemeClr val="tx1"/>
                  </a:solidFill>
                </a:rPr>
                <a:t>peed</a:t>
              </a:r>
            </a:p>
          </p:txBody>
        </p:sp>
      </p:grpSp>
      <p:grpSp>
        <p:nvGrpSpPr>
          <p:cNvPr id="40" name="Group 39">
            <a:extLst>
              <a:ext uri="{FF2B5EF4-FFF2-40B4-BE49-F238E27FC236}">
                <a16:creationId xmlns:a16="http://schemas.microsoft.com/office/drawing/2014/main" id="{A47052EA-44E0-4DE1-8781-27829D476181}"/>
              </a:ext>
            </a:extLst>
          </p:cNvPr>
          <p:cNvGrpSpPr/>
          <p:nvPr/>
        </p:nvGrpSpPr>
        <p:grpSpPr>
          <a:xfrm rot="7774806">
            <a:off x="2043002" y="4368097"/>
            <a:ext cx="1271296" cy="543038"/>
            <a:chOff x="2351260" y="2389406"/>
            <a:chExt cx="1271296" cy="543038"/>
          </a:xfrm>
        </p:grpSpPr>
        <p:cxnSp>
          <p:nvCxnSpPr>
            <p:cNvPr id="41" name="Straight Arrow Connector 40">
              <a:extLst>
                <a:ext uri="{FF2B5EF4-FFF2-40B4-BE49-F238E27FC236}">
                  <a16:creationId xmlns:a16="http://schemas.microsoft.com/office/drawing/2014/main" id="{397F9AD2-1DFF-4750-A859-8476CD471DE1}"/>
                </a:ext>
              </a:extLst>
            </p:cNvPr>
            <p:cNvCxnSpPr/>
            <p:nvPr/>
          </p:nvCxnSpPr>
          <p:spPr>
            <a:xfrm flipH="1" flipV="1">
              <a:off x="2567473" y="2389406"/>
              <a:ext cx="877886" cy="435869"/>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1285C5-72BD-493E-8367-DB9F821C688D}"/>
                </a:ext>
              </a:extLst>
            </p:cNvPr>
            <p:cNvSpPr/>
            <p:nvPr/>
          </p:nvSpPr>
          <p:spPr>
            <a:xfrm rot="12403310">
              <a:off x="2351260" y="2639367"/>
              <a:ext cx="1271296" cy="2930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Distance</a:t>
              </a:r>
            </a:p>
          </p:txBody>
        </p:sp>
      </p:grpSp>
      <p:sp>
        <p:nvSpPr>
          <p:cNvPr id="46" name="TextBox 45">
            <a:extLst>
              <a:ext uri="{FF2B5EF4-FFF2-40B4-BE49-F238E27FC236}">
                <a16:creationId xmlns:a16="http://schemas.microsoft.com/office/drawing/2014/main" id="{6AAE3FDD-BB41-441F-BB43-FC6BF290179F}"/>
              </a:ext>
            </a:extLst>
          </p:cNvPr>
          <p:cNvSpPr txBox="1"/>
          <p:nvPr/>
        </p:nvSpPr>
        <p:spPr>
          <a:xfrm rot="2731297">
            <a:off x="8742345" y="5079167"/>
            <a:ext cx="1004891" cy="738664"/>
          </a:xfrm>
          <a:prstGeom prst="rect">
            <a:avLst/>
          </a:prstGeom>
          <a:noFill/>
        </p:spPr>
        <p:txBody>
          <a:bodyPr wrap="square" rtlCol="0">
            <a:spAutoFit/>
          </a:bodyPr>
          <a:lstStyle/>
          <a:p>
            <a:r>
              <a:rPr lang="en-US" altLang="zh-CN" sz="1400" b="1" dirty="0"/>
              <a:t>Distance </a:t>
            </a:r>
            <a:r>
              <a:rPr lang="en-US" sz="1400" b="1" dirty="0"/>
              <a:t>data for mapping </a:t>
            </a:r>
          </a:p>
        </p:txBody>
      </p:sp>
      <p:sp>
        <p:nvSpPr>
          <p:cNvPr id="47" name="Rectangle 46">
            <a:extLst>
              <a:ext uri="{FF2B5EF4-FFF2-40B4-BE49-F238E27FC236}">
                <a16:creationId xmlns:a16="http://schemas.microsoft.com/office/drawing/2014/main" id="{22DC04C6-A8F2-436F-B84A-55DE3306D961}"/>
              </a:ext>
            </a:extLst>
          </p:cNvPr>
          <p:cNvSpPr/>
          <p:nvPr/>
        </p:nvSpPr>
        <p:spPr>
          <a:xfrm>
            <a:off x="6979584" y="2876293"/>
            <a:ext cx="1577679" cy="1954934"/>
          </a:xfrm>
          <a:prstGeom prst="rect">
            <a:avLst/>
          </a:prstGeom>
          <a:solidFill>
            <a:schemeClr val="accent6">
              <a:lumMod val="20000"/>
              <a:lumOff val="8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9" name="Rectangle 48">
            <a:extLst>
              <a:ext uri="{FF2B5EF4-FFF2-40B4-BE49-F238E27FC236}">
                <a16:creationId xmlns:a16="http://schemas.microsoft.com/office/drawing/2014/main" id="{693F0F15-8FB5-4876-A5AE-329B201ACCF5}"/>
              </a:ext>
            </a:extLst>
          </p:cNvPr>
          <p:cNvSpPr/>
          <p:nvPr/>
        </p:nvSpPr>
        <p:spPr>
          <a:xfrm>
            <a:off x="7245540" y="3598051"/>
            <a:ext cx="1048297" cy="511086"/>
          </a:xfrm>
          <a:prstGeom prst="rect">
            <a:avLst/>
          </a:prstGeom>
          <a:solidFill>
            <a:schemeClr val="accent5">
              <a:lumMod val="20000"/>
              <a:lumOff val="8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Mapping</a:t>
            </a:r>
          </a:p>
        </p:txBody>
      </p:sp>
      <p:sp>
        <p:nvSpPr>
          <p:cNvPr id="50" name="Rectangle 49">
            <a:extLst>
              <a:ext uri="{FF2B5EF4-FFF2-40B4-BE49-F238E27FC236}">
                <a16:creationId xmlns:a16="http://schemas.microsoft.com/office/drawing/2014/main" id="{6961B948-66B0-436B-8435-EF13EB155DE6}"/>
              </a:ext>
            </a:extLst>
          </p:cNvPr>
          <p:cNvSpPr/>
          <p:nvPr/>
        </p:nvSpPr>
        <p:spPr>
          <a:xfrm>
            <a:off x="7155718" y="3013433"/>
            <a:ext cx="1213237" cy="484013"/>
          </a:xfrm>
          <a:prstGeom prst="rect">
            <a:avLst/>
          </a:prstGeom>
          <a:solidFill>
            <a:schemeClr val="accent5">
              <a:lumMod val="20000"/>
              <a:lumOff val="8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Feedback of surroundings</a:t>
            </a:r>
          </a:p>
        </p:txBody>
      </p:sp>
      <p:cxnSp>
        <p:nvCxnSpPr>
          <p:cNvPr id="51" name="Straight Connector 50">
            <a:extLst>
              <a:ext uri="{FF2B5EF4-FFF2-40B4-BE49-F238E27FC236}">
                <a16:creationId xmlns:a16="http://schemas.microsoft.com/office/drawing/2014/main" id="{14DCD3A6-2ECC-45B2-9825-9943A1061454}"/>
              </a:ext>
            </a:extLst>
          </p:cNvPr>
          <p:cNvCxnSpPr>
            <a:cxnSpLocks/>
            <a:stCxn id="47" idx="1"/>
            <a:endCxn id="168" idx="3"/>
          </p:cNvCxnSpPr>
          <p:nvPr/>
        </p:nvCxnSpPr>
        <p:spPr>
          <a:xfrm flipH="1" flipV="1">
            <a:off x="4990105" y="3507675"/>
            <a:ext cx="1989479" cy="3460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53B43B9-03E5-4735-9A4D-79AD3CD51EB3}"/>
              </a:ext>
            </a:extLst>
          </p:cNvPr>
          <p:cNvSpPr txBox="1"/>
          <p:nvPr/>
        </p:nvSpPr>
        <p:spPr>
          <a:xfrm>
            <a:off x="7061441" y="2257743"/>
            <a:ext cx="1201649" cy="523220"/>
          </a:xfrm>
          <a:prstGeom prst="rect">
            <a:avLst/>
          </a:prstGeom>
          <a:noFill/>
        </p:spPr>
        <p:txBody>
          <a:bodyPr wrap="square" rtlCol="0">
            <a:spAutoFit/>
          </a:bodyPr>
          <a:lstStyle/>
          <a:p>
            <a:pPr algn="ctr"/>
            <a:r>
              <a:rPr lang="en-US" sz="1400" b="1" dirty="0"/>
              <a:t>&lt;&lt;device&gt;&gt;</a:t>
            </a:r>
          </a:p>
          <a:p>
            <a:pPr algn="ctr"/>
            <a:r>
              <a:rPr lang="en-US" sz="1400" b="1" dirty="0"/>
              <a:t>:Raspberry Pi</a:t>
            </a:r>
          </a:p>
        </p:txBody>
      </p:sp>
      <p:sp>
        <p:nvSpPr>
          <p:cNvPr id="53" name="Cube 52">
            <a:extLst>
              <a:ext uri="{FF2B5EF4-FFF2-40B4-BE49-F238E27FC236}">
                <a16:creationId xmlns:a16="http://schemas.microsoft.com/office/drawing/2014/main" id="{BFF5A6FA-06F4-4791-B2B5-87E68877D7E8}"/>
              </a:ext>
            </a:extLst>
          </p:cNvPr>
          <p:cNvSpPr/>
          <p:nvPr/>
        </p:nvSpPr>
        <p:spPr>
          <a:xfrm>
            <a:off x="7117327" y="5824705"/>
            <a:ext cx="1539393" cy="926787"/>
          </a:xfrm>
          <a:prstGeom prst="cube">
            <a:avLst>
              <a:gd name="adj" fmla="val 6868"/>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endParaRPr lang="en-US" sz="1400" b="1" dirty="0">
              <a:solidFill>
                <a:schemeClr val="tx1"/>
              </a:solidFill>
            </a:endParaRPr>
          </a:p>
          <a:p>
            <a:pPr algn="ctr"/>
            <a:r>
              <a:rPr lang="en-US" sz="1400" b="1" dirty="0">
                <a:solidFill>
                  <a:schemeClr val="tx1"/>
                </a:solidFill>
              </a:rPr>
              <a:t>&lt;&lt;device&gt;&gt;</a:t>
            </a:r>
          </a:p>
          <a:p>
            <a:pPr algn="ctr"/>
            <a:r>
              <a:rPr lang="en-US" sz="1400" b="1" dirty="0">
                <a:solidFill>
                  <a:schemeClr val="tx1"/>
                </a:solidFill>
              </a:rPr>
              <a:t>:Camera</a:t>
            </a:r>
          </a:p>
          <a:p>
            <a:pPr algn="ctr"/>
            <a:endParaRPr lang="en-US" sz="1400" b="1" dirty="0">
              <a:solidFill>
                <a:schemeClr val="tx1"/>
              </a:solidFill>
            </a:endParaRPr>
          </a:p>
          <a:p>
            <a:pPr algn="ctr"/>
            <a:endParaRPr lang="en-US" sz="1400" b="1" dirty="0">
              <a:solidFill>
                <a:schemeClr val="tx1"/>
              </a:solidFill>
            </a:endParaRPr>
          </a:p>
        </p:txBody>
      </p:sp>
      <p:cxnSp>
        <p:nvCxnSpPr>
          <p:cNvPr id="54" name="Straight Connector 53">
            <a:extLst>
              <a:ext uri="{FF2B5EF4-FFF2-40B4-BE49-F238E27FC236}">
                <a16:creationId xmlns:a16="http://schemas.microsoft.com/office/drawing/2014/main" id="{ADA4C7AA-5E5D-44BE-93DE-BF72CF5A2719}"/>
              </a:ext>
            </a:extLst>
          </p:cNvPr>
          <p:cNvCxnSpPr>
            <a:cxnSpLocks/>
            <a:stCxn id="53" idx="0"/>
            <a:endCxn id="55" idx="2"/>
          </p:cNvCxnSpPr>
          <p:nvPr/>
        </p:nvCxnSpPr>
        <p:spPr>
          <a:xfrm flipH="1" flipV="1">
            <a:off x="7780623" y="4717485"/>
            <a:ext cx="138226" cy="1107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27CFA09F-93F2-4C93-A1E5-063346E28542}"/>
              </a:ext>
            </a:extLst>
          </p:cNvPr>
          <p:cNvSpPr/>
          <p:nvPr/>
        </p:nvSpPr>
        <p:spPr>
          <a:xfrm>
            <a:off x="7082776" y="4208003"/>
            <a:ext cx="1395694" cy="509482"/>
          </a:xfrm>
          <a:prstGeom prst="rect">
            <a:avLst/>
          </a:prstGeom>
          <a:solidFill>
            <a:schemeClr val="accent5">
              <a:lumMod val="20000"/>
              <a:lumOff val="8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Communication</a:t>
            </a:r>
          </a:p>
        </p:txBody>
      </p:sp>
      <p:sp>
        <p:nvSpPr>
          <p:cNvPr id="56" name="Rectangle 55">
            <a:extLst>
              <a:ext uri="{FF2B5EF4-FFF2-40B4-BE49-F238E27FC236}">
                <a16:creationId xmlns:a16="http://schemas.microsoft.com/office/drawing/2014/main" id="{4C5332F3-4F07-4F62-A341-D47EF0DFA9B4}"/>
              </a:ext>
            </a:extLst>
          </p:cNvPr>
          <p:cNvSpPr/>
          <p:nvPr/>
        </p:nvSpPr>
        <p:spPr>
          <a:xfrm>
            <a:off x="9655607" y="2684860"/>
            <a:ext cx="1840180" cy="1593492"/>
          </a:xfrm>
          <a:prstGeom prst="rect">
            <a:avLst/>
          </a:prstGeom>
          <a:solidFill>
            <a:schemeClr val="accent6">
              <a:lumMod val="20000"/>
              <a:lumOff val="8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57" name="Rectangle 56">
            <a:extLst>
              <a:ext uri="{FF2B5EF4-FFF2-40B4-BE49-F238E27FC236}">
                <a16:creationId xmlns:a16="http://schemas.microsoft.com/office/drawing/2014/main" id="{B0A60FF9-009A-4564-B629-A31E3D8BFB62}"/>
              </a:ext>
            </a:extLst>
          </p:cNvPr>
          <p:cNvSpPr/>
          <p:nvPr/>
        </p:nvSpPr>
        <p:spPr>
          <a:xfrm>
            <a:off x="9776148" y="2879960"/>
            <a:ext cx="1557496" cy="484013"/>
          </a:xfrm>
          <a:prstGeom prst="rect">
            <a:avLst/>
          </a:prstGeom>
          <a:solidFill>
            <a:schemeClr val="accent5">
              <a:lumMod val="20000"/>
              <a:lumOff val="8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Communication</a:t>
            </a:r>
          </a:p>
        </p:txBody>
      </p:sp>
      <p:sp>
        <p:nvSpPr>
          <p:cNvPr id="58" name="Rectangle 57">
            <a:extLst>
              <a:ext uri="{FF2B5EF4-FFF2-40B4-BE49-F238E27FC236}">
                <a16:creationId xmlns:a16="http://schemas.microsoft.com/office/drawing/2014/main" id="{126A78DD-87ED-4A3D-B71B-7AB7CC24DDD9}"/>
              </a:ext>
            </a:extLst>
          </p:cNvPr>
          <p:cNvSpPr/>
          <p:nvPr/>
        </p:nvSpPr>
        <p:spPr>
          <a:xfrm>
            <a:off x="9820276" y="3570376"/>
            <a:ext cx="1513368" cy="484013"/>
          </a:xfrm>
          <a:prstGeom prst="rect">
            <a:avLst/>
          </a:prstGeom>
          <a:solidFill>
            <a:schemeClr val="accent5">
              <a:lumMod val="20000"/>
              <a:lumOff val="8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Feedback of surroundings</a:t>
            </a:r>
          </a:p>
        </p:txBody>
      </p:sp>
      <p:grpSp>
        <p:nvGrpSpPr>
          <p:cNvPr id="59" name="Group 58">
            <a:extLst>
              <a:ext uri="{FF2B5EF4-FFF2-40B4-BE49-F238E27FC236}">
                <a16:creationId xmlns:a16="http://schemas.microsoft.com/office/drawing/2014/main" id="{4F4127A9-C68B-433C-B3C1-F2FADCF7CED8}"/>
              </a:ext>
            </a:extLst>
          </p:cNvPr>
          <p:cNvGrpSpPr/>
          <p:nvPr/>
        </p:nvGrpSpPr>
        <p:grpSpPr>
          <a:xfrm rot="3523720">
            <a:off x="7533772" y="5237588"/>
            <a:ext cx="984213" cy="348417"/>
            <a:chOff x="2446759" y="2295923"/>
            <a:chExt cx="1271296" cy="529352"/>
          </a:xfrm>
        </p:grpSpPr>
        <p:cxnSp>
          <p:nvCxnSpPr>
            <p:cNvPr id="60" name="Straight Arrow Connector 59">
              <a:extLst>
                <a:ext uri="{FF2B5EF4-FFF2-40B4-BE49-F238E27FC236}">
                  <a16:creationId xmlns:a16="http://schemas.microsoft.com/office/drawing/2014/main" id="{7E46D34C-F19E-4A4D-8CFF-3AF081E938B6}"/>
                </a:ext>
              </a:extLst>
            </p:cNvPr>
            <p:cNvCxnSpPr/>
            <p:nvPr/>
          </p:nvCxnSpPr>
          <p:spPr>
            <a:xfrm flipH="1" flipV="1">
              <a:off x="2567473" y="2389406"/>
              <a:ext cx="877886" cy="435869"/>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1C41ABED-94D3-45AF-B5F2-C784E6806B0D}"/>
                </a:ext>
              </a:extLst>
            </p:cNvPr>
            <p:cNvSpPr/>
            <p:nvPr/>
          </p:nvSpPr>
          <p:spPr>
            <a:xfrm rot="1606601">
              <a:off x="2446759" y="2295923"/>
              <a:ext cx="1271296" cy="2930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Image</a:t>
              </a:r>
            </a:p>
          </p:txBody>
        </p:sp>
      </p:grpSp>
      <p:cxnSp>
        <p:nvCxnSpPr>
          <p:cNvPr id="28" name="Straight Connector 27">
            <a:extLst>
              <a:ext uri="{FF2B5EF4-FFF2-40B4-BE49-F238E27FC236}">
                <a16:creationId xmlns:a16="http://schemas.microsoft.com/office/drawing/2014/main" id="{94E3B3B7-413F-481B-A371-5E9117631987}"/>
              </a:ext>
            </a:extLst>
          </p:cNvPr>
          <p:cNvCxnSpPr>
            <a:cxnSpLocks/>
            <a:stCxn id="11" idx="0"/>
            <a:endCxn id="49" idx="3"/>
          </p:cNvCxnSpPr>
          <p:nvPr/>
        </p:nvCxnSpPr>
        <p:spPr>
          <a:xfrm flipH="1" flipV="1">
            <a:off x="8293837" y="3853594"/>
            <a:ext cx="2052503" cy="18663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TextBox 45">
            <a:extLst>
              <a:ext uri="{FF2B5EF4-FFF2-40B4-BE49-F238E27FC236}">
                <a16:creationId xmlns:a16="http://schemas.microsoft.com/office/drawing/2014/main" id="{DDDEFF70-ABB3-461E-BA5A-EA2C1BE51479}"/>
              </a:ext>
            </a:extLst>
          </p:cNvPr>
          <p:cNvSpPr txBox="1"/>
          <p:nvPr/>
        </p:nvSpPr>
        <p:spPr>
          <a:xfrm rot="19908973">
            <a:off x="8826477" y="2920066"/>
            <a:ext cx="601275" cy="307777"/>
          </a:xfrm>
          <a:prstGeom prst="rect">
            <a:avLst/>
          </a:prstGeom>
          <a:noFill/>
        </p:spPr>
        <p:txBody>
          <a:bodyPr wrap="square" rtlCol="0">
            <a:spAutoFit/>
          </a:bodyPr>
          <a:lstStyle/>
          <a:p>
            <a:r>
              <a:rPr lang="en-US" altLang="zh-CN" sz="1400" b="1" dirty="0"/>
              <a:t>VNC</a:t>
            </a:r>
            <a:endParaRPr lang="en-US" sz="1400" b="1" dirty="0"/>
          </a:p>
        </p:txBody>
      </p:sp>
      <p:sp>
        <p:nvSpPr>
          <p:cNvPr id="184" name="Cube 30">
            <a:extLst>
              <a:ext uri="{FF2B5EF4-FFF2-40B4-BE49-F238E27FC236}">
                <a16:creationId xmlns:a16="http://schemas.microsoft.com/office/drawing/2014/main" id="{147FFD50-60FF-4E6A-826B-EB75975EE308}"/>
              </a:ext>
            </a:extLst>
          </p:cNvPr>
          <p:cNvSpPr/>
          <p:nvPr/>
        </p:nvSpPr>
        <p:spPr>
          <a:xfrm>
            <a:off x="2259875" y="5896719"/>
            <a:ext cx="1631709" cy="815752"/>
          </a:xfrm>
          <a:prstGeom prst="cube">
            <a:avLst>
              <a:gd name="adj" fmla="val 6868"/>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r>
              <a:rPr lang="en-US" sz="1400" b="1" dirty="0">
                <a:solidFill>
                  <a:schemeClr val="tx1"/>
                </a:solidFill>
              </a:rPr>
              <a:t>&lt;&lt;device&gt;&gt;</a:t>
            </a:r>
          </a:p>
          <a:p>
            <a:pPr algn="ctr"/>
            <a:r>
              <a:rPr lang="en-US" sz="1400" b="1" dirty="0">
                <a:solidFill>
                  <a:schemeClr val="tx1"/>
                </a:solidFill>
              </a:rPr>
              <a:t>:Infrared Sensor</a:t>
            </a:r>
          </a:p>
          <a:p>
            <a:pPr algn="ctr"/>
            <a:endParaRPr lang="en-US" sz="1400" b="1" dirty="0">
              <a:solidFill>
                <a:schemeClr val="tx1"/>
              </a:solidFill>
            </a:endParaRPr>
          </a:p>
        </p:txBody>
      </p:sp>
      <p:cxnSp>
        <p:nvCxnSpPr>
          <p:cNvPr id="185" name="Straight Connector 32">
            <a:extLst>
              <a:ext uri="{FF2B5EF4-FFF2-40B4-BE49-F238E27FC236}">
                <a16:creationId xmlns:a16="http://schemas.microsoft.com/office/drawing/2014/main" id="{9B4C503D-1061-4E10-A995-D90A915E1ACF}"/>
              </a:ext>
            </a:extLst>
          </p:cNvPr>
          <p:cNvCxnSpPr>
            <a:cxnSpLocks/>
            <a:stCxn id="184" idx="0"/>
            <a:endCxn id="32" idx="2"/>
          </p:cNvCxnSpPr>
          <p:nvPr/>
        </p:nvCxnSpPr>
        <p:spPr>
          <a:xfrm flipV="1">
            <a:off x="3103742" y="4696416"/>
            <a:ext cx="1078066" cy="12003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6" name="Group 39">
            <a:extLst>
              <a:ext uri="{FF2B5EF4-FFF2-40B4-BE49-F238E27FC236}">
                <a16:creationId xmlns:a16="http://schemas.microsoft.com/office/drawing/2014/main" id="{36595825-AB2B-4742-81B0-88CBB356A8D3}"/>
              </a:ext>
            </a:extLst>
          </p:cNvPr>
          <p:cNvGrpSpPr/>
          <p:nvPr/>
        </p:nvGrpSpPr>
        <p:grpSpPr>
          <a:xfrm rot="6361650">
            <a:off x="2617175" y="5152105"/>
            <a:ext cx="1271296" cy="543038"/>
            <a:chOff x="2351260" y="2389406"/>
            <a:chExt cx="1271296" cy="543038"/>
          </a:xfrm>
        </p:grpSpPr>
        <p:cxnSp>
          <p:nvCxnSpPr>
            <p:cNvPr id="187" name="Straight Arrow Connector 40">
              <a:extLst>
                <a:ext uri="{FF2B5EF4-FFF2-40B4-BE49-F238E27FC236}">
                  <a16:creationId xmlns:a16="http://schemas.microsoft.com/office/drawing/2014/main" id="{C57B4AF4-48F7-4B5C-A65E-1DCB8ECFC2AF}"/>
                </a:ext>
              </a:extLst>
            </p:cNvPr>
            <p:cNvCxnSpPr/>
            <p:nvPr/>
          </p:nvCxnSpPr>
          <p:spPr>
            <a:xfrm flipH="1" flipV="1">
              <a:off x="2567473" y="2389406"/>
              <a:ext cx="877886" cy="435869"/>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8" name="Rectangle 41">
              <a:extLst>
                <a:ext uri="{FF2B5EF4-FFF2-40B4-BE49-F238E27FC236}">
                  <a16:creationId xmlns:a16="http://schemas.microsoft.com/office/drawing/2014/main" id="{C188D1DF-E7F5-4D04-AF76-D5AF52187FE5}"/>
                </a:ext>
              </a:extLst>
            </p:cNvPr>
            <p:cNvSpPr/>
            <p:nvPr/>
          </p:nvSpPr>
          <p:spPr>
            <a:xfrm rot="12403310">
              <a:off x="2351260" y="2639367"/>
              <a:ext cx="1271296" cy="2930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Distance</a:t>
              </a:r>
            </a:p>
          </p:txBody>
        </p:sp>
      </p:grpSp>
      <p:sp>
        <p:nvSpPr>
          <p:cNvPr id="196" name="Cube 30">
            <a:extLst>
              <a:ext uri="{FF2B5EF4-FFF2-40B4-BE49-F238E27FC236}">
                <a16:creationId xmlns:a16="http://schemas.microsoft.com/office/drawing/2014/main" id="{609207BA-1265-4E79-AF80-E543C1D722B0}"/>
              </a:ext>
            </a:extLst>
          </p:cNvPr>
          <p:cNvSpPr/>
          <p:nvPr/>
        </p:nvSpPr>
        <p:spPr>
          <a:xfrm>
            <a:off x="503036" y="3400921"/>
            <a:ext cx="1243900" cy="815752"/>
          </a:xfrm>
          <a:prstGeom prst="cube">
            <a:avLst>
              <a:gd name="adj" fmla="val 6868"/>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r>
              <a:rPr lang="en-US" sz="1400" b="1" dirty="0">
                <a:solidFill>
                  <a:schemeClr val="tx1"/>
                </a:solidFill>
              </a:rPr>
              <a:t>&lt;&lt;device&gt;&gt;</a:t>
            </a:r>
          </a:p>
          <a:p>
            <a:pPr algn="ctr"/>
            <a:r>
              <a:rPr lang="en-US" sz="1400" b="1" dirty="0">
                <a:solidFill>
                  <a:schemeClr val="tx1"/>
                </a:solidFill>
              </a:rPr>
              <a:t>:LED</a:t>
            </a:r>
          </a:p>
          <a:p>
            <a:pPr algn="ctr"/>
            <a:endParaRPr lang="en-US" sz="1400" b="1" dirty="0">
              <a:solidFill>
                <a:schemeClr val="tx1"/>
              </a:solidFill>
            </a:endParaRPr>
          </a:p>
        </p:txBody>
      </p:sp>
      <p:cxnSp>
        <p:nvCxnSpPr>
          <p:cNvPr id="197" name="Straight Connector 32">
            <a:extLst>
              <a:ext uri="{FF2B5EF4-FFF2-40B4-BE49-F238E27FC236}">
                <a16:creationId xmlns:a16="http://schemas.microsoft.com/office/drawing/2014/main" id="{0316B909-9982-444A-8F90-7BEC60077DCB}"/>
              </a:ext>
            </a:extLst>
          </p:cNvPr>
          <p:cNvCxnSpPr>
            <a:cxnSpLocks/>
            <a:stCxn id="196" idx="5"/>
            <a:endCxn id="261" idx="1"/>
          </p:cNvCxnSpPr>
          <p:nvPr/>
        </p:nvCxnSpPr>
        <p:spPr>
          <a:xfrm>
            <a:off x="1746936" y="3780784"/>
            <a:ext cx="1887168" cy="170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4" name="Cube 19">
            <a:extLst>
              <a:ext uri="{FF2B5EF4-FFF2-40B4-BE49-F238E27FC236}">
                <a16:creationId xmlns:a16="http://schemas.microsoft.com/office/drawing/2014/main" id="{737AEC44-8431-460F-B92B-0BBDB3202D7F}"/>
              </a:ext>
            </a:extLst>
          </p:cNvPr>
          <p:cNvSpPr/>
          <p:nvPr/>
        </p:nvSpPr>
        <p:spPr>
          <a:xfrm>
            <a:off x="202290" y="2313759"/>
            <a:ext cx="1631709" cy="815752"/>
          </a:xfrm>
          <a:prstGeom prst="cube">
            <a:avLst>
              <a:gd name="adj" fmla="val 6868"/>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endParaRPr lang="en-US" sz="1400" b="1" dirty="0">
              <a:solidFill>
                <a:schemeClr val="tx1"/>
              </a:solidFill>
            </a:endParaRPr>
          </a:p>
          <a:p>
            <a:pPr algn="ctr"/>
            <a:r>
              <a:rPr lang="en-US" sz="1400" b="1" dirty="0">
                <a:solidFill>
                  <a:schemeClr val="tx1"/>
                </a:solidFill>
              </a:rPr>
              <a:t>&lt;&lt;device&gt;&gt;</a:t>
            </a:r>
          </a:p>
          <a:p>
            <a:pPr algn="ctr"/>
            <a:r>
              <a:rPr lang="en-US" sz="1400" b="1" dirty="0">
                <a:solidFill>
                  <a:schemeClr val="tx1"/>
                </a:solidFill>
              </a:rPr>
              <a:t>:Other S</a:t>
            </a:r>
            <a:r>
              <a:rPr lang="en-US" altLang="zh-CN" sz="1400" b="1" dirty="0">
                <a:solidFill>
                  <a:schemeClr val="tx1"/>
                </a:solidFill>
              </a:rPr>
              <a:t>ensors</a:t>
            </a: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p:txBody>
      </p:sp>
      <p:cxnSp>
        <p:nvCxnSpPr>
          <p:cNvPr id="235" name="Straight Connector 20">
            <a:extLst>
              <a:ext uri="{FF2B5EF4-FFF2-40B4-BE49-F238E27FC236}">
                <a16:creationId xmlns:a16="http://schemas.microsoft.com/office/drawing/2014/main" id="{B0346EE0-3D44-4494-9D78-2A5CB036B168}"/>
              </a:ext>
            </a:extLst>
          </p:cNvPr>
          <p:cNvCxnSpPr>
            <a:stCxn id="234" idx="5"/>
            <a:endCxn id="236" idx="1"/>
          </p:cNvCxnSpPr>
          <p:nvPr/>
        </p:nvCxnSpPr>
        <p:spPr>
          <a:xfrm>
            <a:off x="1833999" y="2693622"/>
            <a:ext cx="1720209" cy="4997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6" name="Rectangle 26">
            <a:extLst>
              <a:ext uri="{FF2B5EF4-FFF2-40B4-BE49-F238E27FC236}">
                <a16:creationId xmlns:a16="http://schemas.microsoft.com/office/drawing/2014/main" id="{81A98789-2B16-4318-A7F5-E5AAFB14B839}"/>
              </a:ext>
            </a:extLst>
          </p:cNvPr>
          <p:cNvSpPr/>
          <p:nvPr/>
        </p:nvSpPr>
        <p:spPr>
          <a:xfrm>
            <a:off x="3554208" y="2951383"/>
            <a:ext cx="1213237" cy="484013"/>
          </a:xfrm>
          <a:prstGeom prst="rect">
            <a:avLst/>
          </a:prstGeom>
          <a:solidFill>
            <a:schemeClr val="accent5">
              <a:lumMod val="20000"/>
              <a:lumOff val="8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Feedback of surroundings</a:t>
            </a:r>
          </a:p>
        </p:txBody>
      </p:sp>
      <p:grpSp>
        <p:nvGrpSpPr>
          <p:cNvPr id="237" name="Group 42">
            <a:extLst>
              <a:ext uri="{FF2B5EF4-FFF2-40B4-BE49-F238E27FC236}">
                <a16:creationId xmlns:a16="http://schemas.microsoft.com/office/drawing/2014/main" id="{897BB1A2-E219-4F82-925D-E0A7815AF044}"/>
              </a:ext>
            </a:extLst>
          </p:cNvPr>
          <p:cNvGrpSpPr/>
          <p:nvPr/>
        </p:nvGrpSpPr>
        <p:grpSpPr>
          <a:xfrm rot="10359177">
            <a:off x="2035275" y="2392577"/>
            <a:ext cx="1271296" cy="601400"/>
            <a:chOff x="2304079" y="2209896"/>
            <a:chExt cx="1271296" cy="601400"/>
          </a:xfrm>
        </p:grpSpPr>
        <p:cxnSp>
          <p:nvCxnSpPr>
            <p:cNvPr id="238" name="Straight Arrow Connector 43">
              <a:extLst>
                <a:ext uri="{FF2B5EF4-FFF2-40B4-BE49-F238E27FC236}">
                  <a16:creationId xmlns:a16="http://schemas.microsoft.com/office/drawing/2014/main" id="{239D1781-C33A-4583-8CC2-C2AB3EB12D1A}"/>
                </a:ext>
              </a:extLst>
            </p:cNvPr>
            <p:cNvCxnSpPr/>
            <p:nvPr/>
          </p:nvCxnSpPr>
          <p:spPr>
            <a:xfrm flipH="1" flipV="1">
              <a:off x="2590318" y="2209896"/>
              <a:ext cx="877886" cy="435869"/>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9" name="Rectangle 44">
              <a:extLst>
                <a:ext uri="{FF2B5EF4-FFF2-40B4-BE49-F238E27FC236}">
                  <a16:creationId xmlns:a16="http://schemas.microsoft.com/office/drawing/2014/main" id="{00EAE244-57D8-4181-9B96-512ABA6F8331}"/>
                </a:ext>
              </a:extLst>
            </p:cNvPr>
            <p:cNvSpPr/>
            <p:nvPr/>
          </p:nvSpPr>
          <p:spPr>
            <a:xfrm rot="12415156">
              <a:off x="2304079" y="2518219"/>
              <a:ext cx="1271296" cy="2930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Environmental information</a:t>
              </a:r>
              <a:endParaRPr lang="en-US" sz="1400" b="1" dirty="0">
                <a:solidFill>
                  <a:schemeClr val="tx1"/>
                </a:solidFill>
              </a:endParaRPr>
            </a:p>
          </p:txBody>
        </p:sp>
      </p:grpSp>
      <p:sp>
        <p:nvSpPr>
          <p:cNvPr id="240" name="TextBox 29">
            <a:extLst>
              <a:ext uri="{FF2B5EF4-FFF2-40B4-BE49-F238E27FC236}">
                <a16:creationId xmlns:a16="http://schemas.microsoft.com/office/drawing/2014/main" id="{B5A313F7-553D-4E06-946A-F2C1E9F23D3B}"/>
              </a:ext>
            </a:extLst>
          </p:cNvPr>
          <p:cNvSpPr txBox="1"/>
          <p:nvPr/>
        </p:nvSpPr>
        <p:spPr>
          <a:xfrm rot="683627">
            <a:off x="5108399" y="3163553"/>
            <a:ext cx="1898774" cy="307777"/>
          </a:xfrm>
          <a:prstGeom prst="rect">
            <a:avLst/>
          </a:prstGeom>
          <a:noFill/>
        </p:spPr>
        <p:txBody>
          <a:bodyPr wrap="square" rtlCol="0">
            <a:spAutoFit/>
          </a:bodyPr>
          <a:lstStyle/>
          <a:p>
            <a:pPr algn="ctr"/>
            <a:r>
              <a:rPr lang="en-US" sz="1400" b="1" dirty="0"/>
              <a:t>Serial communication</a:t>
            </a:r>
          </a:p>
        </p:txBody>
      </p:sp>
      <p:pic>
        <p:nvPicPr>
          <p:cNvPr id="241" name="图片 240">
            <a:extLst>
              <a:ext uri="{FF2B5EF4-FFF2-40B4-BE49-F238E27FC236}">
                <a16:creationId xmlns:a16="http://schemas.microsoft.com/office/drawing/2014/main" id="{F3179E99-137E-43DA-9270-CD99B571A679}"/>
              </a:ext>
            </a:extLst>
          </p:cNvPr>
          <p:cNvPicPr>
            <a:picLocks noChangeAspect="1"/>
          </p:cNvPicPr>
          <p:nvPr/>
        </p:nvPicPr>
        <p:blipFill>
          <a:blip r:embed="rId2"/>
          <a:stretch>
            <a:fillRect/>
          </a:stretch>
        </p:blipFill>
        <p:spPr>
          <a:xfrm rot="677652">
            <a:off x="5421857" y="3446540"/>
            <a:ext cx="1402202" cy="195089"/>
          </a:xfrm>
          <a:prstGeom prst="rect">
            <a:avLst/>
          </a:prstGeom>
        </p:spPr>
      </p:pic>
      <p:sp>
        <p:nvSpPr>
          <p:cNvPr id="261" name="Rectangle 26">
            <a:extLst>
              <a:ext uri="{FF2B5EF4-FFF2-40B4-BE49-F238E27FC236}">
                <a16:creationId xmlns:a16="http://schemas.microsoft.com/office/drawing/2014/main" id="{6D155229-0F56-4FB5-8E7E-B64B9E6FA69C}"/>
              </a:ext>
            </a:extLst>
          </p:cNvPr>
          <p:cNvSpPr/>
          <p:nvPr/>
        </p:nvSpPr>
        <p:spPr>
          <a:xfrm>
            <a:off x="3634104" y="3555792"/>
            <a:ext cx="1091382" cy="484013"/>
          </a:xfrm>
          <a:prstGeom prst="rect">
            <a:avLst/>
          </a:prstGeom>
          <a:solidFill>
            <a:schemeClr val="accent5">
              <a:lumMod val="20000"/>
              <a:lumOff val="8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Location marking</a:t>
            </a:r>
          </a:p>
        </p:txBody>
      </p:sp>
      <p:grpSp>
        <p:nvGrpSpPr>
          <p:cNvPr id="296" name="Group 7">
            <a:extLst>
              <a:ext uri="{FF2B5EF4-FFF2-40B4-BE49-F238E27FC236}">
                <a16:creationId xmlns:a16="http://schemas.microsoft.com/office/drawing/2014/main" id="{8DFF5621-9D38-43DC-B376-3E53621813BE}"/>
              </a:ext>
            </a:extLst>
          </p:cNvPr>
          <p:cNvGrpSpPr/>
          <p:nvPr/>
        </p:nvGrpSpPr>
        <p:grpSpPr>
          <a:xfrm rot="19527552">
            <a:off x="1957504" y="3246399"/>
            <a:ext cx="1507551" cy="644618"/>
            <a:chOff x="2170935" y="2247431"/>
            <a:chExt cx="1271296" cy="468687"/>
          </a:xfrm>
        </p:grpSpPr>
        <p:cxnSp>
          <p:nvCxnSpPr>
            <p:cNvPr id="297" name="Straight Arrow Connector 8">
              <a:extLst>
                <a:ext uri="{FF2B5EF4-FFF2-40B4-BE49-F238E27FC236}">
                  <a16:creationId xmlns:a16="http://schemas.microsoft.com/office/drawing/2014/main" id="{573DBDEC-2F5B-4F52-827E-E1FF4B0E3376}"/>
                </a:ext>
              </a:extLst>
            </p:cNvPr>
            <p:cNvCxnSpPr>
              <a:cxnSpLocks/>
            </p:cNvCxnSpPr>
            <p:nvPr/>
          </p:nvCxnSpPr>
          <p:spPr>
            <a:xfrm rot="238382" flipH="1" flipV="1">
              <a:off x="2324582" y="2316970"/>
              <a:ext cx="790912" cy="399148"/>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8" name="Rectangle 9">
              <a:extLst>
                <a:ext uri="{FF2B5EF4-FFF2-40B4-BE49-F238E27FC236}">
                  <a16:creationId xmlns:a16="http://schemas.microsoft.com/office/drawing/2014/main" id="{0BA9CFE7-4499-4FAF-AB89-A35A07B27D64}"/>
                </a:ext>
              </a:extLst>
            </p:cNvPr>
            <p:cNvSpPr/>
            <p:nvPr/>
          </p:nvSpPr>
          <p:spPr>
            <a:xfrm rot="2124166">
              <a:off x="2170935" y="2247431"/>
              <a:ext cx="1271296" cy="2930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Analog Signal</a:t>
              </a:r>
            </a:p>
          </p:txBody>
        </p:sp>
      </p:grpSp>
      <p:sp>
        <p:nvSpPr>
          <p:cNvPr id="100" name="文本框 99">
            <a:extLst>
              <a:ext uri="{FF2B5EF4-FFF2-40B4-BE49-F238E27FC236}">
                <a16:creationId xmlns:a16="http://schemas.microsoft.com/office/drawing/2014/main" id="{6AB03F03-1F4B-4A75-81D9-A4F1DD4A7DDB}"/>
              </a:ext>
            </a:extLst>
          </p:cNvPr>
          <p:cNvSpPr txBox="1"/>
          <p:nvPr/>
        </p:nvSpPr>
        <p:spPr>
          <a:xfrm>
            <a:off x="663514" y="562586"/>
            <a:ext cx="9095571" cy="523220"/>
          </a:xfrm>
          <a:prstGeom prst="rect">
            <a:avLst/>
          </a:prstGeom>
          <a:noFill/>
        </p:spPr>
        <p:txBody>
          <a:bodyPr wrap="square" rtlCol="0">
            <a:spAutoFit/>
          </a:bodyPr>
          <a:lstStyle/>
          <a:p>
            <a:r>
              <a:rPr lang="en-US" altLang="zh-CN" sz="2800" dirty="0"/>
              <a:t>Vincent is using Raspberry Pi and Arduino as Brain and Spine </a:t>
            </a:r>
            <a:endParaRPr lang="zh-CN" altLang="en-US" sz="2800" dirty="0"/>
          </a:p>
        </p:txBody>
      </p:sp>
      <p:pic>
        <p:nvPicPr>
          <p:cNvPr id="110" name="Picture 65">
            <a:extLst>
              <a:ext uri="{FF2B5EF4-FFF2-40B4-BE49-F238E27FC236}">
                <a16:creationId xmlns:a16="http://schemas.microsoft.com/office/drawing/2014/main" id="{1A816DF2-E550-4A71-86B5-8A16D347ED9E}"/>
              </a:ext>
            </a:extLst>
          </p:cNvPr>
          <p:cNvPicPr>
            <a:picLocks noChangeAspect="1"/>
          </p:cNvPicPr>
          <p:nvPr/>
        </p:nvPicPr>
        <p:blipFill rotWithShape="1">
          <a:blip r:embed="rId3">
            <a:extLst>
              <a:ext uri="{28A0092B-C50C-407E-A947-70E740481C1C}">
                <a14:useLocalDpi xmlns:a14="http://schemas.microsoft.com/office/drawing/2010/main" val="0"/>
              </a:ext>
            </a:extLst>
          </a:blip>
          <a:srcRect l="9274"/>
          <a:stretch/>
        </p:blipFill>
        <p:spPr>
          <a:xfrm>
            <a:off x="6417332" y="1463778"/>
            <a:ext cx="4418185" cy="3652369"/>
          </a:xfrm>
          <a:prstGeom prst="rect">
            <a:avLst/>
          </a:prstGeom>
        </p:spPr>
      </p:pic>
      <p:sp>
        <p:nvSpPr>
          <p:cNvPr id="111" name="TextBox 68">
            <a:extLst>
              <a:ext uri="{FF2B5EF4-FFF2-40B4-BE49-F238E27FC236}">
                <a16:creationId xmlns:a16="http://schemas.microsoft.com/office/drawing/2014/main" id="{7FDF212F-7C95-47EF-980D-5F6B59460D48}"/>
              </a:ext>
            </a:extLst>
          </p:cNvPr>
          <p:cNvSpPr txBox="1"/>
          <p:nvPr/>
        </p:nvSpPr>
        <p:spPr>
          <a:xfrm>
            <a:off x="6748518" y="5233935"/>
            <a:ext cx="3660648" cy="646331"/>
          </a:xfrm>
          <a:prstGeom prst="rect">
            <a:avLst/>
          </a:prstGeom>
          <a:noFill/>
        </p:spPr>
        <p:txBody>
          <a:bodyPr wrap="square" rtlCol="0">
            <a:spAutoFit/>
          </a:bodyPr>
          <a:lstStyle/>
          <a:p>
            <a:r>
              <a:rPr lang="en-US" dirty="0"/>
              <a:t>Central organ of the nervous system</a:t>
            </a:r>
          </a:p>
          <a:p>
            <a:r>
              <a:rPr lang="en-US" dirty="0"/>
              <a:t>Overall in charge</a:t>
            </a:r>
          </a:p>
        </p:txBody>
      </p:sp>
      <p:pic>
        <p:nvPicPr>
          <p:cNvPr id="112" name="Picture 67" descr="A picture containing animal, invertebrate&#10;&#10;Description generated with very high confidence">
            <a:extLst>
              <a:ext uri="{FF2B5EF4-FFF2-40B4-BE49-F238E27FC236}">
                <a16:creationId xmlns:a16="http://schemas.microsoft.com/office/drawing/2014/main" id="{4EAA5E12-AA8B-487D-81CC-BD72DB7A97DB}"/>
              </a:ext>
            </a:extLst>
          </p:cNvPr>
          <p:cNvPicPr>
            <a:picLocks noChangeAspect="1"/>
          </p:cNvPicPr>
          <p:nvPr/>
        </p:nvPicPr>
        <p:blipFill rotWithShape="1">
          <a:blip r:embed="rId4">
            <a:extLst>
              <a:ext uri="{28A0092B-C50C-407E-A947-70E740481C1C}">
                <a14:useLocalDpi xmlns:a14="http://schemas.microsoft.com/office/drawing/2010/main" val="0"/>
              </a:ext>
            </a:extLst>
          </a:blip>
          <a:srcRect l="15914" r="13940"/>
          <a:stretch/>
        </p:blipFill>
        <p:spPr>
          <a:xfrm>
            <a:off x="1160963" y="1238050"/>
            <a:ext cx="5039698" cy="4041343"/>
          </a:xfrm>
          <a:prstGeom prst="rect">
            <a:avLst/>
          </a:prstGeom>
        </p:spPr>
      </p:pic>
      <p:sp>
        <p:nvSpPr>
          <p:cNvPr id="113" name="TextBox 70">
            <a:extLst>
              <a:ext uri="{FF2B5EF4-FFF2-40B4-BE49-F238E27FC236}">
                <a16:creationId xmlns:a16="http://schemas.microsoft.com/office/drawing/2014/main" id="{8BAB121C-C9B7-48A3-82F2-E25B57D42D66}"/>
              </a:ext>
            </a:extLst>
          </p:cNvPr>
          <p:cNvSpPr txBox="1"/>
          <p:nvPr/>
        </p:nvSpPr>
        <p:spPr>
          <a:xfrm>
            <a:off x="1005379" y="5461276"/>
            <a:ext cx="5587799" cy="646331"/>
          </a:xfrm>
          <a:prstGeom prst="rect">
            <a:avLst/>
          </a:prstGeom>
          <a:noFill/>
        </p:spPr>
        <p:txBody>
          <a:bodyPr wrap="square" rtlCol="0">
            <a:spAutoFit/>
          </a:bodyPr>
          <a:lstStyle/>
          <a:p>
            <a:r>
              <a:rPr lang="en-US" dirty="0"/>
              <a:t>Subordinary neural center of the central nervous system</a:t>
            </a:r>
          </a:p>
          <a:p>
            <a:r>
              <a:rPr lang="en-US" dirty="0"/>
              <a:t>Receive and transmit pulses from and to the sensory units</a:t>
            </a:r>
          </a:p>
        </p:txBody>
      </p:sp>
    </p:spTree>
    <p:extLst>
      <p:ext uri="{BB962C8B-B14F-4D97-AF65-F5344CB8AC3E}">
        <p14:creationId xmlns:p14="http://schemas.microsoft.com/office/powerpoint/2010/main" val="1514484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23"/>
                                        </p:tgtEl>
                                      </p:cBhvr>
                                    </p:animEffect>
                                    <p:set>
                                      <p:cBhvr>
                                        <p:cTn id="19" dur="1" fill="hold">
                                          <p:stCondLst>
                                            <p:cond delay="499"/>
                                          </p:stCondLst>
                                        </p:cTn>
                                        <p:tgtEl>
                                          <p:spTgt spid="23"/>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24"/>
                                        </p:tgtEl>
                                      </p:cBhvr>
                                    </p:animEffect>
                                    <p:set>
                                      <p:cBhvr>
                                        <p:cTn id="22" dur="1" fill="hold">
                                          <p:stCondLst>
                                            <p:cond delay="499"/>
                                          </p:stCondLst>
                                        </p:cTn>
                                        <p:tgtEl>
                                          <p:spTgt spid="24"/>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25"/>
                                        </p:tgtEl>
                                      </p:cBhvr>
                                    </p:animEffect>
                                    <p:set>
                                      <p:cBhvr>
                                        <p:cTn id="25" dur="1" fill="hold">
                                          <p:stCondLst>
                                            <p:cond delay="499"/>
                                          </p:stCondLst>
                                        </p:cTn>
                                        <p:tgtEl>
                                          <p:spTgt spid="25"/>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31"/>
                                        </p:tgtEl>
                                      </p:cBhvr>
                                    </p:animEffect>
                                    <p:set>
                                      <p:cBhvr>
                                        <p:cTn id="28" dur="1" fill="hold">
                                          <p:stCondLst>
                                            <p:cond delay="499"/>
                                          </p:stCondLst>
                                        </p:cTn>
                                        <p:tgtEl>
                                          <p:spTgt spid="31"/>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33"/>
                                        </p:tgtEl>
                                      </p:cBhvr>
                                    </p:animEffect>
                                    <p:set>
                                      <p:cBhvr>
                                        <p:cTn id="31" dur="1" fill="hold">
                                          <p:stCondLst>
                                            <p:cond delay="499"/>
                                          </p:stCondLst>
                                        </p:cTn>
                                        <p:tgtEl>
                                          <p:spTgt spid="33"/>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34"/>
                                        </p:tgtEl>
                                      </p:cBhvr>
                                    </p:animEffect>
                                    <p:set>
                                      <p:cBhvr>
                                        <p:cTn id="34" dur="1" fill="hold">
                                          <p:stCondLst>
                                            <p:cond delay="499"/>
                                          </p:stCondLst>
                                        </p:cTn>
                                        <p:tgtEl>
                                          <p:spTgt spid="34"/>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35"/>
                                        </p:tgtEl>
                                      </p:cBhvr>
                                    </p:animEffect>
                                    <p:set>
                                      <p:cBhvr>
                                        <p:cTn id="37" dur="1" fill="hold">
                                          <p:stCondLst>
                                            <p:cond delay="499"/>
                                          </p:stCondLst>
                                        </p:cTn>
                                        <p:tgtEl>
                                          <p:spTgt spid="35"/>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36"/>
                                        </p:tgtEl>
                                      </p:cBhvr>
                                    </p:animEffect>
                                    <p:set>
                                      <p:cBhvr>
                                        <p:cTn id="40" dur="1" fill="hold">
                                          <p:stCondLst>
                                            <p:cond delay="499"/>
                                          </p:stCondLst>
                                        </p:cTn>
                                        <p:tgtEl>
                                          <p:spTgt spid="36"/>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37"/>
                                        </p:tgtEl>
                                      </p:cBhvr>
                                    </p:animEffect>
                                    <p:set>
                                      <p:cBhvr>
                                        <p:cTn id="43" dur="1" fill="hold">
                                          <p:stCondLst>
                                            <p:cond delay="499"/>
                                          </p:stCondLst>
                                        </p:cTn>
                                        <p:tgtEl>
                                          <p:spTgt spid="37"/>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40"/>
                                        </p:tgtEl>
                                      </p:cBhvr>
                                    </p:animEffect>
                                    <p:set>
                                      <p:cBhvr>
                                        <p:cTn id="46" dur="1" fill="hold">
                                          <p:stCondLst>
                                            <p:cond delay="499"/>
                                          </p:stCondLst>
                                        </p:cTn>
                                        <p:tgtEl>
                                          <p:spTgt spid="40"/>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46"/>
                                        </p:tgtEl>
                                      </p:cBhvr>
                                    </p:animEffect>
                                    <p:set>
                                      <p:cBhvr>
                                        <p:cTn id="49" dur="1" fill="hold">
                                          <p:stCondLst>
                                            <p:cond delay="499"/>
                                          </p:stCondLst>
                                        </p:cTn>
                                        <p:tgtEl>
                                          <p:spTgt spid="46"/>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51"/>
                                        </p:tgtEl>
                                      </p:cBhvr>
                                    </p:animEffect>
                                    <p:set>
                                      <p:cBhvr>
                                        <p:cTn id="52" dur="1" fill="hold">
                                          <p:stCondLst>
                                            <p:cond delay="499"/>
                                          </p:stCondLst>
                                        </p:cTn>
                                        <p:tgtEl>
                                          <p:spTgt spid="51"/>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53"/>
                                        </p:tgtEl>
                                      </p:cBhvr>
                                    </p:animEffect>
                                    <p:set>
                                      <p:cBhvr>
                                        <p:cTn id="55" dur="1" fill="hold">
                                          <p:stCondLst>
                                            <p:cond delay="499"/>
                                          </p:stCondLst>
                                        </p:cTn>
                                        <p:tgtEl>
                                          <p:spTgt spid="53"/>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54"/>
                                        </p:tgtEl>
                                      </p:cBhvr>
                                    </p:animEffect>
                                    <p:set>
                                      <p:cBhvr>
                                        <p:cTn id="58" dur="1" fill="hold">
                                          <p:stCondLst>
                                            <p:cond delay="499"/>
                                          </p:stCondLst>
                                        </p:cTn>
                                        <p:tgtEl>
                                          <p:spTgt spid="54"/>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56"/>
                                        </p:tgtEl>
                                      </p:cBhvr>
                                    </p:animEffect>
                                    <p:set>
                                      <p:cBhvr>
                                        <p:cTn id="61" dur="1" fill="hold">
                                          <p:stCondLst>
                                            <p:cond delay="499"/>
                                          </p:stCondLst>
                                        </p:cTn>
                                        <p:tgtEl>
                                          <p:spTgt spid="56"/>
                                        </p:tgtEl>
                                        <p:attrNameLst>
                                          <p:attrName>style.visibility</p:attrName>
                                        </p:attrNameLst>
                                      </p:cBhvr>
                                      <p:to>
                                        <p:strVal val="hidden"/>
                                      </p:to>
                                    </p:set>
                                  </p:childTnLst>
                                </p:cTn>
                              </p:par>
                              <p:par>
                                <p:cTn id="62" presetID="10" presetClass="exit" presetSubtype="0" fill="hold" grpId="0" nodeType="withEffect">
                                  <p:stCondLst>
                                    <p:cond delay="0"/>
                                  </p:stCondLst>
                                  <p:childTnLst>
                                    <p:animEffect transition="out" filter="fade">
                                      <p:cBhvr>
                                        <p:cTn id="63" dur="500"/>
                                        <p:tgtEl>
                                          <p:spTgt spid="57"/>
                                        </p:tgtEl>
                                      </p:cBhvr>
                                    </p:animEffect>
                                    <p:set>
                                      <p:cBhvr>
                                        <p:cTn id="64" dur="1" fill="hold">
                                          <p:stCondLst>
                                            <p:cond delay="499"/>
                                          </p:stCondLst>
                                        </p:cTn>
                                        <p:tgtEl>
                                          <p:spTgt spid="57"/>
                                        </p:tgtEl>
                                        <p:attrNameLst>
                                          <p:attrName>style.visibility</p:attrName>
                                        </p:attrNameLst>
                                      </p:cBhvr>
                                      <p:to>
                                        <p:strVal val="hidden"/>
                                      </p:to>
                                    </p:set>
                                  </p:childTnLst>
                                </p:cTn>
                              </p:par>
                              <p:par>
                                <p:cTn id="65" presetID="10" presetClass="exit" presetSubtype="0" fill="hold" grpId="0" nodeType="withEffect">
                                  <p:stCondLst>
                                    <p:cond delay="0"/>
                                  </p:stCondLst>
                                  <p:childTnLst>
                                    <p:animEffect transition="out" filter="fade">
                                      <p:cBhvr>
                                        <p:cTn id="66" dur="500"/>
                                        <p:tgtEl>
                                          <p:spTgt spid="58"/>
                                        </p:tgtEl>
                                      </p:cBhvr>
                                    </p:animEffect>
                                    <p:set>
                                      <p:cBhvr>
                                        <p:cTn id="67" dur="1" fill="hold">
                                          <p:stCondLst>
                                            <p:cond delay="499"/>
                                          </p:stCondLst>
                                        </p:cTn>
                                        <p:tgtEl>
                                          <p:spTgt spid="58"/>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59"/>
                                        </p:tgtEl>
                                      </p:cBhvr>
                                    </p:animEffect>
                                    <p:set>
                                      <p:cBhvr>
                                        <p:cTn id="70" dur="1" fill="hold">
                                          <p:stCondLst>
                                            <p:cond delay="499"/>
                                          </p:stCondLst>
                                        </p:cTn>
                                        <p:tgtEl>
                                          <p:spTgt spid="59"/>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28"/>
                                        </p:tgtEl>
                                      </p:cBhvr>
                                    </p:animEffect>
                                    <p:set>
                                      <p:cBhvr>
                                        <p:cTn id="73" dur="1" fill="hold">
                                          <p:stCondLst>
                                            <p:cond delay="499"/>
                                          </p:stCondLst>
                                        </p:cTn>
                                        <p:tgtEl>
                                          <p:spTgt spid="28"/>
                                        </p:tgtEl>
                                        <p:attrNameLst>
                                          <p:attrName>style.visibility</p:attrName>
                                        </p:attrNameLst>
                                      </p:cBhvr>
                                      <p:to>
                                        <p:strVal val="hidden"/>
                                      </p:to>
                                    </p:set>
                                  </p:childTnLst>
                                </p:cTn>
                              </p:par>
                              <p:par>
                                <p:cTn id="74" presetID="10" presetClass="exit" presetSubtype="0" fill="hold" grpId="0" nodeType="withEffect">
                                  <p:stCondLst>
                                    <p:cond delay="0"/>
                                  </p:stCondLst>
                                  <p:childTnLst>
                                    <p:animEffect transition="out" filter="fade">
                                      <p:cBhvr>
                                        <p:cTn id="75" dur="500"/>
                                        <p:tgtEl>
                                          <p:spTgt spid="142"/>
                                        </p:tgtEl>
                                      </p:cBhvr>
                                    </p:animEffect>
                                    <p:set>
                                      <p:cBhvr>
                                        <p:cTn id="76" dur="1" fill="hold">
                                          <p:stCondLst>
                                            <p:cond delay="499"/>
                                          </p:stCondLst>
                                        </p:cTn>
                                        <p:tgtEl>
                                          <p:spTgt spid="142"/>
                                        </p:tgtEl>
                                        <p:attrNameLst>
                                          <p:attrName>style.visibility</p:attrName>
                                        </p:attrNameLst>
                                      </p:cBhvr>
                                      <p:to>
                                        <p:strVal val="hidden"/>
                                      </p:to>
                                    </p:set>
                                  </p:childTnLst>
                                </p:cTn>
                              </p:par>
                              <p:par>
                                <p:cTn id="77" presetID="10" presetClass="exit" presetSubtype="0" fill="hold" grpId="0" nodeType="withEffect">
                                  <p:stCondLst>
                                    <p:cond delay="0"/>
                                  </p:stCondLst>
                                  <p:childTnLst>
                                    <p:animEffect transition="out" filter="fade">
                                      <p:cBhvr>
                                        <p:cTn id="78" dur="500"/>
                                        <p:tgtEl>
                                          <p:spTgt spid="184"/>
                                        </p:tgtEl>
                                      </p:cBhvr>
                                    </p:animEffect>
                                    <p:set>
                                      <p:cBhvr>
                                        <p:cTn id="79" dur="1" fill="hold">
                                          <p:stCondLst>
                                            <p:cond delay="499"/>
                                          </p:stCondLst>
                                        </p:cTn>
                                        <p:tgtEl>
                                          <p:spTgt spid="184"/>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500"/>
                                        <p:tgtEl>
                                          <p:spTgt spid="185"/>
                                        </p:tgtEl>
                                      </p:cBhvr>
                                    </p:animEffect>
                                    <p:set>
                                      <p:cBhvr>
                                        <p:cTn id="82" dur="1" fill="hold">
                                          <p:stCondLst>
                                            <p:cond delay="499"/>
                                          </p:stCondLst>
                                        </p:cTn>
                                        <p:tgtEl>
                                          <p:spTgt spid="185"/>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186"/>
                                        </p:tgtEl>
                                      </p:cBhvr>
                                    </p:animEffect>
                                    <p:set>
                                      <p:cBhvr>
                                        <p:cTn id="85" dur="1" fill="hold">
                                          <p:stCondLst>
                                            <p:cond delay="499"/>
                                          </p:stCondLst>
                                        </p:cTn>
                                        <p:tgtEl>
                                          <p:spTgt spid="186"/>
                                        </p:tgtEl>
                                        <p:attrNameLst>
                                          <p:attrName>style.visibility</p:attrName>
                                        </p:attrNameLst>
                                      </p:cBhvr>
                                      <p:to>
                                        <p:strVal val="hidden"/>
                                      </p:to>
                                    </p:set>
                                  </p:childTnLst>
                                </p:cTn>
                              </p:par>
                              <p:par>
                                <p:cTn id="86" presetID="10" presetClass="exit" presetSubtype="0" fill="hold" grpId="0" nodeType="withEffect">
                                  <p:stCondLst>
                                    <p:cond delay="0"/>
                                  </p:stCondLst>
                                  <p:childTnLst>
                                    <p:animEffect transition="out" filter="fade">
                                      <p:cBhvr>
                                        <p:cTn id="87" dur="500"/>
                                        <p:tgtEl>
                                          <p:spTgt spid="196"/>
                                        </p:tgtEl>
                                      </p:cBhvr>
                                    </p:animEffect>
                                    <p:set>
                                      <p:cBhvr>
                                        <p:cTn id="88" dur="1" fill="hold">
                                          <p:stCondLst>
                                            <p:cond delay="499"/>
                                          </p:stCondLst>
                                        </p:cTn>
                                        <p:tgtEl>
                                          <p:spTgt spid="196"/>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197"/>
                                        </p:tgtEl>
                                      </p:cBhvr>
                                    </p:animEffect>
                                    <p:set>
                                      <p:cBhvr>
                                        <p:cTn id="91" dur="1" fill="hold">
                                          <p:stCondLst>
                                            <p:cond delay="499"/>
                                          </p:stCondLst>
                                        </p:cTn>
                                        <p:tgtEl>
                                          <p:spTgt spid="197"/>
                                        </p:tgtEl>
                                        <p:attrNameLst>
                                          <p:attrName>style.visibility</p:attrName>
                                        </p:attrNameLst>
                                      </p:cBhvr>
                                      <p:to>
                                        <p:strVal val="hidden"/>
                                      </p:to>
                                    </p:set>
                                  </p:childTnLst>
                                </p:cTn>
                              </p:par>
                              <p:par>
                                <p:cTn id="92" presetID="10" presetClass="exit" presetSubtype="0" fill="hold" grpId="0" nodeType="withEffect">
                                  <p:stCondLst>
                                    <p:cond delay="0"/>
                                  </p:stCondLst>
                                  <p:childTnLst>
                                    <p:animEffect transition="out" filter="fade">
                                      <p:cBhvr>
                                        <p:cTn id="93" dur="500"/>
                                        <p:tgtEl>
                                          <p:spTgt spid="234"/>
                                        </p:tgtEl>
                                      </p:cBhvr>
                                    </p:animEffect>
                                    <p:set>
                                      <p:cBhvr>
                                        <p:cTn id="94" dur="1" fill="hold">
                                          <p:stCondLst>
                                            <p:cond delay="499"/>
                                          </p:stCondLst>
                                        </p:cTn>
                                        <p:tgtEl>
                                          <p:spTgt spid="234"/>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235"/>
                                        </p:tgtEl>
                                      </p:cBhvr>
                                    </p:animEffect>
                                    <p:set>
                                      <p:cBhvr>
                                        <p:cTn id="97" dur="1" fill="hold">
                                          <p:stCondLst>
                                            <p:cond delay="499"/>
                                          </p:stCondLst>
                                        </p:cTn>
                                        <p:tgtEl>
                                          <p:spTgt spid="235"/>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500"/>
                                        <p:tgtEl>
                                          <p:spTgt spid="237"/>
                                        </p:tgtEl>
                                      </p:cBhvr>
                                    </p:animEffect>
                                    <p:set>
                                      <p:cBhvr>
                                        <p:cTn id="100" dur="1" fill="hold">
                                          <p:stCondLst>
                                            <p:cond delay="499"/>
                                          </p:stCondLst>
                                        </p:cTn>
                                        <p:tgtEl>
                                          <p:spTgt spid="237"/>
                                        </p:tgtEl>
                                        <p:attrNameLst>
                                          <p:attrName>style.visibility</p:attrName>
                                        </p:attrNameLst>
                                      </p:cBhvr>
                                      <p:to>
                                        <p:strVal val="hidden"/>
                                      </p:to>
                                    </p:set>
                                  </p:childTnLst>
                                </p:cTn>
                              </p:par>
                              <p:par>
                                <p:cTn id="101" presetID="10" presetClass="exit" presetSubtype="0" fill="hold" grpId="0" nodeType="withEffect">
                                  <p:stCondLst>
                                    <p:cond delay="0"/>
                                  </p:stCondLst>
                                  <p:childTnLst>
                                    <p:animEffect transition="out" filter="fade">
                                      <p:cBhvr>
                                        <p:cTn id="102" dur="500"/>
                                        <p:tgtEl>
                                          <p:spTgt spid="240"/>
                                        </p:tgtEl>
                                      </p:cBhvr>
                                    </p:animEffect>
                                    <p:set>
                                      <p:cBhvr>
                                        <p:cTn id="103" dur="1" fill="hold">
                                          <p:stCondLst>
                                            <p:cond delay="499"/>
                                          </p:stCondLst>
                                        </p:cTn>
                                        <p:tgtEl>
                                          <p:spTgt spid="240"/>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500"/>
                                        <p:tgtEl>
                                          <p:spTgt spid="241"/>
                                        </p:tgtEl>
                                      </p:cBhvr>
                                    </p:animEffect>
                                    <p:set>
                                      <p:cBhvr>
                                        <p:cTn id="106" dur="1" fill="hold">
                                          <p:stCondLst>
                                            <p:cond delay="499"/>
                                          </p:stCondLst>
                                        </p:cTn>
                                        <p:tgtEl>
                                          <p:spTgt spid="241"/>
                                        </p:tgtEl>
                                        <p:attrNameLst>
                                          <p:attrName>style.visibility</p:attrName>
                                        </p:attrNameLst>
                                      </p:cBhvr>
                                      <p:to>
                                        <p:strVal val="hidden"/>
                                      </p:to>
                                    </p:set>
                                  </p:childTnLst>
                                </p:cTn>
                              </p:par>
                              <p:par>
                                <p:cTn id="107" presetID="10" presetClass="exit" presetSubtype="0" fill="hold" nodeType="withEffect">
                                  <p:stCondLst>
                                    <p:cond delay="0"/>
                                  </p:stCondLst>
                                  <p:childTnLst>
                                    <p:animEffect transition="out" filter="fade">
                                      <p:cBhvr>
                                        <p:cTn id="108" dur="500"/>
                                        <p:tgtEl>
                                          <p:spTgt spid="296"/>
                                        </p:tgtEl>
                                      </p:cBhvr>
                                    </p:animEffect>
                                    <p:set>
                                      <p:cBhvr>
                                        <p:cTn id="109" dur="1" fill="hold">
                                          <p:stCondLst>
                                            <p:cond delay="499"/>
                                          </p:stCondLst>
                                        </p:cTn>
                                        <p:tgtEl>
                                          <p:spTgt spid="296"/>
                                        </p:tgtEl>
                                        <p:attrNameLst>
                                          <p:attrName>style.visibility</p:attrName>
                                        </p:attrNameLst>
                                      </p:cBhvr>
                                      <p:to>
                                        <p:strVal val="hidden"/>
                                      </p:to>
                                    </p:set>
                                  </p:childTnLst>
                                </p:cTn>
                              </p:par>
                              <p:par>
                                <p:cTn id="110" presetID="10" presetClass="exit" presetSubtype="0" fill="hold" grpId="0" nodeType="withEffect">
                                  <p:stCondLst>
                                    <p:cond delay="0"/>
                                  </p:stCondLst>
                                  <p:childTnLst>
                                    <p:animEffect transition="out" filter="fade">
                                      <p:cBhvr>
                                        <p:cTn id="111" dur="500"/>
                                        <p:tgtEl>
                                          <p:spTgt spid="100"/>
                                        </p:tgtEl>
                                      </p:cBhvr>
                                    </p:animEffect>
                                    <p:set>
                                      <p:cBhvr>
                                        <p:cTn id="112" dur="1" fill="hold">
                                          <p:stCondLst>
                                            <p:cond delay="499"/>
                                          </p:stCondLst>
                                        </p:cTn>
                                        <p:tgtEl>
                                          <p:spTgt spid="100"/>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110"/>
                                        </p:tgtEl>
                                        <p:attrNameLst>
                                          <p:attrName>style.visibility</p:attrName>
                                        </p:attrNameLst>
                                      </p:cBhvr>
                                      <p:to>
                                        <p:strVal val="visible"/>
                                      </p:to>
                                    </p:set>
                                    <p:animEffect transition="in" filter="fade">
                                      <p:cBhvr>
                                        <p:cTn id="117" dur="500"/>
                                        <p:tgtEl>
                                          <p:spTgt spid="11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111"/>
                                        </p:tgtEl>
                                        <p:attrNameLst>
                                          <p:attrName>style.visibility</p:attrName>
                                        </p:attrNameLst>
                                      </p:cBhvr>
                                      <p:to>
                                        <p:strVal val="visible"/>
                                      </p:to>
                                    </p:set>
                                    <p:animEffect transition="in" filter="fade">
                                      <p:cBhvr>
                                        <p:cTn id="120" dur="500"/>
                                        <p:tgtEl>
                                          <p:spTgt spid="111"/>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112"/>
                                        </p:tgtEl>
                                        <p:attrNameLst>
                                          <p:attrName>style.visibility</p:attrName>
                                        </p:attrNameLst>
                                      </p:cBhvr>
                                      <p:to>
                                        <p:strVal val="visible"/>
                                      </p:to>
                                    </p:set>
                                    <p:animEffect transition="in" filter="fade">
                                      <p:cBhvr>
                                        <p:cTn id="125" dur="500"/>
                                        <p:tgtEl>
                                          <p:spTgt spid="112"/>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13"/>
                                        </p:tgtEl>
                                        <p:attrNameLst>
                                          <p:attrName>style.visibility</p:attrName>
                                        </p:attrNameLst>
                                      </p:cBhvr>
                                      <p:to>
                                        <p:strVal val="visible"/>
                                      </p:to>
                                    </p:set>
                                    <p:animEffect transition="in" filter="fade">
                                      <p:cBhvr>
                                        <p:cTn id="128"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23" grpId="0" animBg="1"/>
      <p:bldP spid="31" grpId="0" animBg="1"/>
      <p:bldP spid="34" grpId="0" animBg="1"/>
      <p:bldP spid="46" grpId="0"/>
      <p:bldP spid="53" grpId="0" animBg="1"/>
      <p:bldP spid="56" grpId="0" animBg="1"/>
      <p:bldP spid="57" grpId="0" animBg="1"/>
      <p:bldP spid="58" grpId="0" animBg="1"/>
      <p:bldP spid="142" grpId="0"/>
      <p:bldP spid="184" grpId="0" animBg="1"/>
      <p:bldP spid="196" grpId="0" animBg="1"/>
      <p:bldP spid="234" grpId="0" animBg="1"/>
      <p:bldP spid="240" grpId="0"/>
      <p:bldP spid="100" grpId="0"/>
      <p:bldP spid="111" grpId="0"/>
      <p:bldP spid="1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electronics, circuit&#10;&#10;Description generated with very high confidence">
            <a:extLst>
              <a:ext uri="{FF2B5EF4-FFF2-40B4-BE49-F238E27FC236}">
                <a16:creationId xmlns:a16="http://schemas.microsoft.com/office/drawing/2014/main" id="{65C3571D-D7FA-4A2E-BBCF-8BEEE61036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799640"/>
            <a:ext cx="4270311" cy="4270311"/>
          </a:xfrm>
          <a:prstGeom prst="rect">
            <a:avLst/>
          </a:prstGeom>
        </p:spPr>
      </p:pic>
      <p:sp>
        <p:nvSpPr>
          <p:cNvPr id="5" name="文本框 4">
            <a:extLst>
              <a:ext uri="{FF2B5EF4-FFF2-40B4-BE49-F238E27FC236}">
                <a16:creationId xmlns:a16="http://schemas.microsoft.com/office/drawing/2014/main" id="{C1B3A596-A7D8-4D29-B76E-23F279630A80}"/>
              </a:ext>
            </a:extLst>
          </p:cNvPr>
          <p:cNvSpPr txBox="1"/>
          <p:nvPr/>
        </p:nvSpPr>
        <p:spPr>
          <a:xfrm>
            <a:off x="324148" y="562586"/>
            <a:ext cx="11676174" cy="461665"/>
          </a:xfrm>
          <a:prstGeom prst="rect">
            <a:avLst/>
          </a:prstGeom>
          <a:noFill/>
        </p:spPr>
        <p:txBody>
          <a:bodyPr wrap="square" rtlCol="0">
            <a:spAutoFit/>
          </a:bodyPr>
          <a:lstStyle/>
          <a:p>
            <a:r>
              <a:rPr lang="en-US" altLang="zh-CN" sz="2400" dirty="0"/>
              <a:t>Raspberry Pi 3 (brain of Vincent) runs SLAM &amp; Arduino IDE and communicate with computer</a:t>
            </a:r>
            <a:endParaRPr lang="zh-CN" altLang="en-US" sz="3200" dirty="0"/>
          </a:p>
        </p:txBody>
      </p:sp>
      <p:sp>
        <p:nvSpPr>
          <p:cNvPr id="7" name="Cube 21">
            <a:extLst>
              <a:ext uri="{FF2B5EF4-FFF2-40B4-BE49-F238E27FC236}">
                <a16:creationId xmlns:a16="http://schemas.microsoft.com/office/drawing/2014/main" id="{A9CA4824-5BCB-4325-B7A9-653A38D5AEF7}"/>
              </a:ext>
            </a:extLst>
          </p:cNvPr>
          <p:cNvSpPr/>
          <p:nvPr/>
        </p:nvSpPr>
        <p:spPr>
          <a:xfrm>
            <a:off x="1059859" y="1951062"/>
            <a:ext cx="3582184" cy="4270311"/>
          </a:xfrm>
          <a:prstGeom prst="cube">
            <a:avLst>
              <a:gd name="adj" fmla="val 6868"/>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p:txBody>
      </p:sp>
      <p:sp>
        <p:nvSpPr>
          <p:cNvPr id="8" name="Rectangle 46">
            <a:extLst>
              <a:ext uri="{FF2B5EF4-FFF2-40B4-BE49-F238E27FC236}">
                <a16:creationId xmlns:a16="http://schemas.microsoft.com/office/drawing/2014/main" id="{334F753A-FA54-43DB-A027-BFFEF64B4AE6}"/>
              </a:ext>
            </a:extLst>
          </p:cNvPr>
          <p:cNvSpPr/>
          <p:nvPr/>
        </p:nvSpPr>
        <p:spPr>
          <a:xfrm>
            <a:off x="1241753" y="3067474"/>
            <a:ext cx="3019972" cy="3079859"/>
          </a:xfrm>
          <a:prstGeom prst="rect">
            <a:avLst/>
          </a:prstGeom>
          <a:solidFill>
            <a:schemeClr val="accent6">
              <a:lumMod val="20000"/>
              <a:lumOff val="8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p:txBody>
      </p:sp>
      <p:sp>
        <p:nvSpPr>
          <p:cNvPr id="9" name="Rectangle 48">
            <a:extLst>
              <a:ext uri="{FF2B5EF4-FFF2-40B4-BE49-F238E27FC236}">
                <a16:creationId xmlns:a16="http://schemas.microsoft.com/office/drawing/2014/main" id="{10DA857C-3B84-4AEC-A230-0DAFA954E3F3}"/>
              </a:ext>
            </a:extLst>
          </p:cNvPr>
          <p:cNvSpPr/>
          <p:nvPr/>
        </p:nvSpPr>
        <p:spPr>
          <a:xfrm>
            <a:off x="1713140" y="4186531"/>
            <a:ext cx="2079375" cy="841747"/>
          </a:xfrm>
          <a:prstGeom prst="rect">
            <a:avLst/>
          </a:prstGeom>
          <a:solidFill>
            <a:schemeClr val="accent5">
              <a:lumMod val="20000"/>
              <a:lumOff val="8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Mapping</a:t>
            </a:r>
          </a:p>
        </p:txBody>
      </p:sp>
      <p:sp>
        <p:nvSpPr>
          <p:cNvPr id="10" name="Rectangle 49">
            <a:extLst>
              <a:ext uri="{FF2B5EF4-FFF2-40B4-BE49-F238E27FC236}">
                <a16:creationId xmlns:a16="http://schemas.microsoft.com/office/drawing/2014/main" id="{50F6569E-C6E3-4B64-90EA-0A6396D733B8}"/>
              </a:ext>
            </a:extLst>
          </p:cNvPr>
          <p:cNvSpPr/>
          <p:nvPr/>
        </p:nvSpPr>
        <p:spPr>
          <a:xfrm>
            <a:off x="1523317" y="3272098"/>
            <a:ext cx="2406546" cy="797158"/>
          </a:xfrm>
          <a:prstGeom prst="rect">
            <a:avLst/>
          </a:prstGeom>
          <a:solidFill>
            <a:schemeClr val="accent5">
              <a:lumMod val="20000"/>
              <a:lumOff val="8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Feedback of surroundings</a:t>
            </a:r>
          </a:p>
        </p:txBody>
      </p:sp>
      <p:sp>
        <p:nvSpPr>
          <p:cNvPr id="11" name="TextBox 51">
            <a:extLst>
              <a:ext uri="{FF2B5EF4-FFF2-40B4-BE49-F238E27FC236}">
                <a16:creationId xmlns:a16="http://schemas.microsoft.com/office/drawing/2014/main" id="{44BD38F2-BA74-46B5-9395-8DBD07E77265}"/>
              </a:ext>
            </a:extLst>
          </p:cNvPr>
          <p:cNvSpPr txBox="1"/>
          <p:nvPr/>
        </p:nvSpPr>
        <p:spPr>
          <a:xfrm>
            <a:off x="1472899" y="2242313"/>
            <a:ext cx="2507382" cy="707886"/>
          </a:xfrm>
          <a:prstGeom prst="rect">
            <a:avLst/>
          </a:prstGeom>
          <a:noFill/>
        </p:spPr>
        <p:txBody>
          <a:bodyPr wrap="square" rtlCol="0">
            <a:spAutoFit/>
          </a:bodyPr>
          <a:lstStyle/>
          <a:p>
            <a:pPr algn="ctr"/>
            <a:r>
              <a:rPr lang="en-US" sz="2000" b="1" dirty="0"/>
              <a:t>&lt;&lt;device&gt;&gt;</a:t>
            </a:r>
          </a:p>
          <a:p>
            <a:pPr algn="ctr"/>
            <a:r>
              <a:rPr lang="en-US" sz="2000" b="1" dirty="0"/>
              <a:t>:Raspberry Pi</a:t>
            </a:r>
          </a:p>
        </p:txBody>
      </p:sp>
      <p:sp>
        <p:nvSpPr>
          <p:cNvPr id="12" name="Rectangle 54">
            <a:extLst>
              <a:ext uri="{FF2B5EF4-FFF2-40B4-BE49-F238E27FC236}">
                <a16:creationId xmlns:a16="http://schemas.microsoft.com/office/drawing/2014/main" id="{D229CF84-0AD1-49BE-A3F8-E3D8E36E5531}"/>
              </a:ext>
            </a:extLst>
          </p:cNvPr>
          <p:cNvSpPr/>
          <p:nvPr/>
        </p:nvSpPr>
        <p:spPr>
          <a:xfrm>
            <a:off x="1449374" y="5135692"/>
            <a:ext cx="2564174" cy="839261"/>
          </a:xfrm>
          <a:prstGeom prst="rect">
            <a:avLst/>
          </a:prstGeom>
          <a:solidFill>
            <a:schemeClr val="accent5">
              <a:lumMod val="20000"/>
              <a:lumOff val="8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Communication</a:t>
            </a:r>
          </a:p>
        </p:txBody>
      </p:sp>
    </p:spTree>
    <p:extLst>
      <p:ext uri="{BB962C8B-B14F-4D97-AF65-F5344CB8AC3E}">
        <p14:creationId xmlns:p14="http://schemas.microsoft.com/office/powerpoint/2010/main" val="1959042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ircuit board&#10;&#10;Description generated with very high confidence">
            <a:extLst>
              <a:ext uri="{FF2B5EF4-FFF2-40B4-BE49-F238E27FC236}">
                <a16:creationId xmlns:a16="http://schemas.microsoft.com/office/drawing/2014/main" id="{1EB9A8B3-1C4B-4720-8A5F-E3F38B0FE2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6318" y="2112790"/>
            <a:ext cx="5291667" cy="3360208"/>
          </a:xfrm>
          <a:prstGeom prst="rect">
            <a:avLst/>
          </a:prstGeom>
        </p:spPr>
      </p:pic>
      <p:sp>
        <p:nvSpPr>
          <p:cNvPr id="5" name="文本框 4">
            <a:extLst>
              <a:ext uri="{FF2B5EF4-FFF2-40B4-BE49-F238E27FC236}">
                <a16:creationId xmlns:a16="http://schemas.microsoft.com/office/drawing/2014/main" id="{9693A56D-FF31-40A6-BCD6-A695FFFB6505}"/>
              </a:ext>
            </a:extLst>
          </p:cNvPr>
          <p:cNvSpPr txBox="1"/>
          <p:nvPr/>
        </p:nvSpPr>
        <p:spPr>
          <a:xfrm>
            <a:off x="180681" y="562586"/>
            <a:ext cx="11830638" cy="523220"/>
          </a:xfrm>
          <a:prstGeom prst="rect">
            <a:avLst/>
          </a:prstGeom>
          <a:noFill/>
        </p:spPr>
        <p:txBody>
          <a:bodyPr wrap="square" rtlCol="0">
            <a:spAutoFit/>
          </a:bodyPr>
          <a:lstStyle/>
          <a:p>
            <a:r>
              <a:rPr lang="en-US" altLang="zh-CN" sz="2800" dirty="0"/>
              <a:t>Arduino (spinal cord) takes charge of motor control and connection with sensors </a:t>
            </a:r>
            <a:endParaRPr lang="zh-CN" altLang="en-US" sz="2800" dirty="0"/>
          </a:p>
        </p:txBody>
      </p:sp>
      <p:sp>
        <p:nvSpPr>
          <p:cNvPr id="7" name="Cube 21">
            <a:extLst>
              <a:ext uri="{FF2B5EF4-FFF2-40B4-BE49-F238E27FC236}">
                <a16:creationId xmlns:a16="http://schemas.microsoft.com/office/drawing/2014/main" id="{CC85F052-961D-46CC-8D46-5785B55E689C}"/>
              </a:ext>
            </a:extLst>
          </p:cNvPr>
          <p:cNvSpPr/>
          <p:nvPr/>
        </p:nvSpPr>
        <p:spPr>
          <a:xfrm>
            <a:off x="1688951" y="1472756"/>
            <a:ext cx="3367142" cy="4898771"/>
          </a:xfrm>
          <a:prstGeom prst="cube">
            <a:avLst>
              <a:gd name="adj" fmla="val 6868"/>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p:txBody>
      </p:sp>
      <p:sp>
        <p:nvSpPr>
          <p:cNvPr id="8" name="Rectangle 46">
            <a:extLst>
              <a:ext uri="{FF2B5EF4-FFF2-40B4-BE49-F238E27FC236}">
                <a16:creationId xmlns:a16="http://schemas.microsoft.com/office/drawing/2014/main" id="{961A9FDB-F09F-45A7-8C22-60616617BE5C}"/>
              </a:ext>
            </a:extLst>
          </p:cNvPr>
          <p:cNvSpPr/>
          <p:nvPr/>
        </p:nvSpPr>
        <p:spPr>
          <a:xfrm>
            <a:off x="1847615" y="2721683"/>
            <a:ext cx="2799712" cy="3327086"/>
          </a:xfrm>
          <a:prstGeom prst="rect">
            <a:avLst/>
          </a:prstGeom>
          <a:solidFill>
            <a:schemeClr val="accent6">
              <a:lumMod val="20000"/>
              <a:lumOff val="8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p:txBody>
      </p:sp>
      <p:sp>
        <p:nvSpPr>
          <p:cNvPr id="9" name="TextBox 51">
            <a:extLst>
              <a:ext uri="{FF2B5EF4-FFF2-40B4-BE49-F238E27FC236}">
                <a16:creationId xmlns:a16="http://schemas.microsoft.com/office/drawing/2014/main" id="{31AFDA8A-4C8F-4C8C-B25C-BA5CB1341994}"/>
              </a:ext>
            </a:extLst>
          </p:cNvPr>
          <p:cNvSpPr txBox="1"/>
          <p:nvPr/>
        </p:nvSpPr>
        <p:spPr>
          <a:xfrm>
            <a:off x="2112721" y="1933147"/>
            <a:ext cx="2249995" cy="728137"/>
          </a:xfrm>
          <a:prstGeom prst="rect">
            <a:avLst/>
          </a:prstGeom>
          <a:noFill/>
        </p:spPr>
        <p:txBody>
          <a:bodyPr wrap="square" rtlCol="0">
            <a:spAutoFit/>
          </a:bodyPr>
          <a:lstStyle/>
          <a:p>
            <a:pPr algn="ctr"/>
            <a:r>
              <a:rPr lang="en-US" sz="2000" b="1" dirty="0"/>
              <a:t>&lt;&lt;device&gt;&gt;</a:t>
            </a:r>
          </a:p>
          <a:p>
            <a:pPr algn="ctr"/>
            <a:r>
              <a:rPr lang="en-US" sz="2000" b="1" dirty="0"/>
              <a:t>:Arduino</a:t>
            </a:r>
          </a:p>
        </p:txBody>
      </p:sp>
      <p:sp>
        <p:nvSpPr>
          <p:cNvPr id="10" name="Rectangle 4">
            <a:extLst>
              <a:ext uri="{FF2B5EF4-FFF2-40B4-BE49-F238E27FC236}">
                <a16:creationId xmlns:a16="http://schemas.microsoft.com/office/drawing/2014/main" id="{BCA3C972-A31A-4646-9B37-FE9BAD0546BF}"/>
              </a:ext>
            </a:extLst>
          </p:cNvPr>
          <p:cNvSpPr/>
          <p:nvPr/>
        </p:nvSpPr>
        <p:spPr>
          <a:xfrm>
            <a:off x="2112721" y="2983915"/>
            <a:ext cx="2256111" cy="650950"/>
          </a:xfrm>
          <a:prstGeom prst="rect">
            <a:avLst/>
          </a:prstGeom>
          <a:solidFill>
            <a:schemeClr val="accent5">
              <a:lumMod val="20000"/>
              <a:lumOff val="8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Motor Control</a:t>
            </a:r>
          </a:p>
        </p:txBody>
      </p:sp>
      <p:sp>
        <p:nvSpPr>
          <p:cNvPr id="11" name="Rectangle 31">
            <a:extLst>
              <a:ext uri="{FF2B5EF4-FFF2-40B4-BE49-F238E27FC236}">
                <a16:creationId xmlns:a16="http://schemas.microsoft.com/office/drawing/2014/main" id="{DA5A340F-1809-4589-888D-69EB5FF6CD89}"/>
              </a:ext>
            </a:extLst>
          </p:cNvPr>
          <p:cNvSpPr/>
          <p:nvPr/>
        </p:nvSpPr>
        <p:spPr>
          <a:xfrm>
            <a:off x="2112721" y="5143084"/>
            <a:ext cx="2256111" cy="650950"/>
          </a:xfrm>
          <a:prstGeom prst="rect">
            <a:avLst/>
          </a:prstGeom>
          <a:solidFill>
            <a:schemeClr val="accent5">
              <a:lumMod val="20000"/>
              <a:lumOff val="8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Navigation</a:t>
            </a:r>
          </a:p>
        </p:txBody>
      </p:sp>
      <p:sp>
        <p:nvSpPr>
          <p:cNvPr id="12" name="Rectangle 26">
            <a:extLst>
              <a:ext uri="{FF2B5EF4-FFF2-40B4-BE49-F238E27FC236}">
                <a16:creationId xmlns:a16="http://schemas.microsoft.com/office/drawing/2014/main" id="{19E2ABAB-5FAE-4698-BD3A-4E4F2F424A47}"/>
              </a:ext>
            </a:extLst>
          </p:cNvPr>
          <p:cNvSpPr/>
          <p:nvPr/>
        </p:nvSpPr>
        <p:spPr>
          <a:xfrm>
            <a:off x="2178067" y="3746933"/>
            <a:ext cx="2091207" cy="607615"/>
          </a:xfrm>
          <a:prstGeom prst="rect">
            <a:avLst/>
          </a:prstGeom>
          <a:solidFill>
            <a:schemeClr val="accent5">
              <a:lumMod val="20000"/>
              <a:lumOff val="8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Feedback of surroundings</a:t>
            </a:r>
          </a:p>
        </p:txBody>
      </p:sp>
      <p:sp>
        <p:nvSpPr>
          <p:cNvPr id="13" name="Rectangle 26">
            <a:extLst>
              <a:ext uri="{FF2B5EF4-FFF2-40B4-BE49-F238E27FC236}">
                <a16:creationId xmlns:a16="http://schemas.microsoft.com/office/drawing/2014/main" id="{DE41D8C3-0C80-41A3-96DC-22FC973B57DD}"/>
              </a:ext>
            </a:extLst>
          </p:cNvPr>
          <p:cNvSpPr/>
          <p:nvPr/>
        </p:nvSpPr>
        <p:spPr>
          <a:xfrm>
            <a:off x="2279495" y="4445008"/>
            <a:ext cx="1881170" cy="607615"/>
          </a:xfrm>
          <a:prstGeom prst="rect">
            <a:avLst/>
          </a:prstGeom>
          <a:solidFill>
            <a:schemeClr val="accent5">
              <a:lumMod val="20000"/>
              <a:lumOff val="8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Location marking</a:t>
            </a:r>
          </a:p>
        </p:txBody>
      </p:sp>
    </p:spTree>
    <p:extLst>
      <p:ext uri="{BB962C8B-B14F-4D97-AF65-F5344CB8AC3E}">
        <p14:creationId xmlns:p14="http://schemas.microsoft.com/office/powerpoint/2010/main" val="407265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66">
            <a:extLst>
              <a:ext uri="{FF2B5EF4-FFF2-40B4-BE49-F238E27FC236}">
                <a16:creationId xmlns:a16="http://schemas.microsoft.com/office/drawing/2014/main" id="{98281011-8233-490B-8C16-2379AEF85EAE}"/>
              </a:ext>
            </a:extLst>
          </p:cNvPr>
          <p:cNvSpPr txBox="1"/>
          <p:nvPr/>
        </p:nvSpPr>
        <p:spPr>
          <a:xfrm>
            <a:off x="1793100" y="391739"/>
            <a:ext cx="9095571" cy="523220"/>
          </a:xfrm>
          <a:prstGeom prst="rect">
            <a:avLst/>
          </a:prstGeom>
          <a:noFill/>
        </p:spPr>
        <p:txBody>
          <a:bodyPr wrap="square" rtlCol="0">
            <a:spAutoFit/>
          </a:bodyPr>
          <a:lstStyle/>
          <a:p>
            <a:r>
              <a:rPr lang="en-US" altLang="zh-CN" sz="2800" dirty="0"/>
              <a:t>Motors, sensors and Lidar are functional parts of the body</a:t>
            </a:r>
            <a:endParaRPr lang="zh-CN" altLang="en-US" sz="2800" dirty="0"/>
          </a:p>
        </p:txBody>
      </p:sp>
      <p:sp>
        <p:nvSpPr>
          <p:cNvPr id="77" name="Cube 21">
            <a:extLst>
              <a:ext uri="{FF2B5EF4-FFF2-40B4-BE49-F238E27FC236}">
                <a16:creationId xmlns:a16="http://schemas.microsoft.com/office/drawing/2014/main" id="{B27BD131-FC2A-47E7-BAE3-42EBAEB2102B}"/>
              </a:ext>
            </a:extLst>
          </p:cNvPr>
          <p:cNvSpPr/>
          <p:nvPr/>
        </p:nvSpPr>
        <p:spPr>
          <a:xfrm>
            <a:off x="3275300" y="1310797"/>
            <a:ext cx="1953485" cy="3697377"/>
          </a:xfrm>
          <a:prstGeom prst="cube">
            <a:avLst>
              <a:gd name="adj" fmla="val 6868"/>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p:txBody>
      </p:sp>
      <p:sp>
        <p:nvSpPr>
          <p:cNvPr id="79" name="Rectangle 46">
            <a:extLst>
              <a:ext uri="{FF2B5EF4-FFF2-40B4-BE49-F238E27FC236}">
                <a16:creationId xmlns:a16="http://schemas.microsoft.com/office/drawing/2014/main" id="{3047CD08-188F-412E-AC21-F0A13F3363D8}"/>
              </a:ext>
            </a:extLst>
          </p:cNvPr>
          <p:cNvSpPr/>
          <p:nvPr/>
        </p:nvSpPr>
        <p:spPr>
          <a:xfrm>
            <a:off x="3365821" y="2131029"/>
            <a:ext cx="1624284" cy="2753291"/>
          </a:xfrm>
          <a:prstGeom prst="rect">
            <a:avLst/>
          </a:prstGeom>
          <a:solidFill>
            <a:schemeClr val="accent6">
              <a:lumMod val="20000"/>
              <a:lumOff val="8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81" name="TextBox 51">
            <a:extLst>
              <a:ext uri="{FF2B5EF4-FFF2-40B4-BE49-F238E27FC236}">
                <a16:creationId xmlns:a16="http://schemas.microsoft.com/office/drawing/2014/main" id="{1E381837-3E03-4E55-A3E6-6F4928533558}"/>
              </a:ext>
            </a:extLst>
          </p:cNvPr>
          <p:cNvSpPr txBox="1"/>
          <p:nvPr/>
        </p:nvSpPr>
        <p:spPr>
          <a:xfrm>
            <a:off x="3556014" y="1511639"/>
            <a:ext cx="1305360" cy="523220"/>
          </a:xfrm>
          <a:prstGeom prst="rect">
            <a:avLst/>
          </a:prstGeom>
          <a:noFill/>
        </p:spPr>
        <p:txBody>
          <a:bodyPr wrap="square" rtlCol="0">
            <a:spAutoFit/>
          </a:bodyPr>
          <a:lstStyle/>
          <a:p>
            <a:pPr algn="ctr"/>
            <a:r>
              <a:rPr lang="en-US" sz="1400" b="1" dirty="0"/>
              <a:t>&lt;&lt;device&gt;&gt;</a:t>
            </a:r>
          </a:p>
          <a:p>
            <a:pPr algn="ctr"/>
            <a:r>
              <a:rPr lang="en-US" sz="1400" b="1" dirty="0"/>
              <a:t>:Arduino</a:t>
            </a:r>
          </a:p>
        </p:txBody>
      </p:sp>
      <p:sp>
        <p:nvSpPr>
          <p:cNvPr id="85" name="Rectangle 4">
            <a:extLst>
              <a:ext uri="{FF2B5EF4-FFF2-40B4-BE49-F238E27FC236}">
                <a16:creationId xmlns:a16="http://schemas.microsoft.com/office/drawing/2014/main" id="{2C216611-4E36-4B20-A128-A705A6EFE5BE}"/>
              </a:ext>
            </a:extLst>
          </p:cNvPr>
          <p:cNvSpPr/>
          <p:nvPr/>
        </p:nvSpPr>
        <p:spPr>
          <a:xfrm>
            <a:off x="3533338" y="2275625"/>
            <a:ext cx="1308908" cy="518533"/>
          </a:xfrm>
          <a:prstGeom prst="rect">
            <a:avLst/>
          </a:prstGeom>
          <a:solidFill>
            <a:schemeClr val="accent5">
              <a:lumMod val="20000"/>
              <a:lumOff val="8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Motor Control</a:t>
            </a:r>
          </a:p>
        </p:txBody>
      </p:sp>
      <p:sp>
        <p:nvSpPr>
          <p:cNvPr id="86" name="Cube 5">
            <a:extLst>
              <a:ext uri="{FF2B5EF4-FFF2-40B4-BE49-F238E27FC236}">
                <a16:creationId xmlns:a16="http://schemas.microsoft.com/office/drawing/2014/main" id="{5EEFF721-8652-4029-A027-02BFB82AF428}"/>
              </a:ext>
            </a:extLst>
          </p:cNvPr>
          <p:cNvSpPr/>
          <p:nvPr/>
        </p:nvSpPr>
        <p:spPr>
          <a:xfrm>
            <a:off x="441484" y="1310798"/>
            <a:ext cx="1595873" cy="731552"/>
          </a:xfrm>
          <a:prstGeom prst="cube">
            <a:avLst>
              <a:gd name="adj" fmla="val 6868"/>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endParaRPr lang="en-US" sz="1400" b="1" dirty="0">
              <a:solidFill>
                <a:schemeClr val="tx1"/>
              </a:solidFill>
            </a:endParaRPr>
          </a:p>
          <a:p>
            <a:pPr algn="ctr"/>
            <a:r>
              <a:rPr lang="en-US" sz="1400" b="1" dirty="0">
                <a:solidFill>
                  <a:schemeClr val="tx1"/>
                </a:solidFill>
              </a:rPr>
              <a:t>&lt;&lt;device&gt;&gt;</a:t>
            </a:r>
          </a:p>
          <a:p>
            <a:pPr algn="ctr"/>
            <a:r>
              <a:rPr lang="en-US" sz="1400" b="1" dirty="0">
                <a:solidFill>
                  <a:schemeClr val="tx1"/>
                </a:solidFill>
              </a:rPr>
              <a:t>:Motor</a:t>
            </a:r>
          </a:p>
          <a:p>
            <a:pPr algn="ctr"/>
            <a:endParaRPr lang="en-US" sz="1400" b="1" dirty="0">
              <a:solidFill>
                <a:schemeClr val="tx1"/>
              </a:solidFill>
            </a:endParaRPr>
          </a:p>
          <a:p>
            <a:pPr algn="ctr"/>
            <a:endParaRPr lang="en-US" sz="1400" b="1" dirty="0">
              <a:solidFill>
                <a:schemeClr val="tx1"/>
              </a:solidFill>
            </a:endParaRPr>
          </a:p>
        </p:txBody>
      </p:sp>
      <p:cxnSp>
        <p:nvCxnSpPr>
          <p:cNvPr id="87" name="Straight Connector 6">
            <a:extLst>
              <a:ext uri="{FF2B5EF4-FFF2-40B4-BE49-F238E27FC236}">
                <a16:creationId xmlns:a16="http://schemas.microsoft.com/office/drawing/2014/main" id="{876C6B38-6956-406F-84A5-50E0E89A3250}"/>
              </a:ext>
            </a:extLst>
          </p:cNvPr>
          <p:cNvCxnSpPr>
            <a:cxnSpLocks/>
            <a:stCxn id="86" idx="4"/>
            <a:endCxn id="85" idx="0"/>
          </p:cNvCxnSpPr>
          <p:nvPr/>
        </p:nvCxnSpPr>
        <p:spPr>
          <a:xfrm>
            <a:off x="1987114" y="1701695"/>
            <a:ext cx="2200678" cy="5739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8" name="Group 7">
            <a:extLst>
              <a:ext uri="{FF2B5EF4-FFF2-40B4-BE49-F238E27FC236}">
                <a16:creationId xmlns:a16="http://schemas.microsoft.com/office/drawing/2014/main" id="{2C5749D6-F633-46ED-A829-1395398B8BBE}"/>
              </a:ext>
            </a:extLst>
          </p:cNvPr>
          <p:cNvGrpSpPr/>
          <p:nvPr/>
        </p:nvGrpSpPr>
        <p:grpSpPr>
          <a:xfrm rot="20614782">
            <a:off x="2220797" y="1448824"/>
            <a:ext cx="1283658" cy="515837"/>
            <a:chOff x="2243027" y="2290216"/>
            <a:chExt cx="1271296" cy="425902"/>
          </a:xfrm>
        </p:grpSpPr>
        <p:cxnSp>
          <p:nvCxnSpPr>
            <p:cNvPr id="89" name="Straight Arrow Connector 8">
              <a:extLst>
                <a:ext uri="{FF2B5EF4-FFF2-40B4-BE49-F238E27FC236}">
                  <a16:creationId xmlns:a16="http://schemas.microsoft.com/office/drawing/2014/main" id="{38B2355B-B85A-48B5-87EB-15B11CEAD82A}"/>
                </a:ext>
              </a:extLst>
            </p:cNvPr>
            <p:cNvCxnSpPr>
              <a:cxnSpLocks/>
            </p:cNvCxnSpPr>
            <p:nvPr/>
          </p:nvCxnSpPr>
          <p:spPr>
            <a:xfrm rot="238382" flipH="1" flipV="1">
              <a:off x="2324582" y="2316970"/>
              <a:ext cx="790912" cy="399148"/>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0" name="Rectangle 9">
              <a:extLst>
                <a:ext uri="{FF2B5EF4-FFF2-40B4-BE49-F238E27FC236}">
                  <a16:creationId xmlns:a16="http://schemas.microsoft.com/office/drawing/2014/main" id="{D4A790F1-F7C7-4B20-B803-9B360DC10E98}"/>
                </a:ext>
              </a:extLst>
            </p:cNvPr>
            <p:cNvSpPr/>
            <p:nvPr/>
          </p:nvSpPr>
          <p:spPr>
            <a:xfrm rot="2124166">
              <a:off x="2243027" y="2290216"/>
              <a:ext cx="1271296" cy="2930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PWM</a:t>
              </a:r>
            </a:p>
          </p:txBody>
        </p:sp>
      </p:grpSp>
      <p:sp>
        <p:nvSpPr>
          <p:cNvPr id="91" name="Cube 10">
            <a:extLst>
              <a:ext uri="{FF2B5EF4-FFF2-40B4-BE49-F238E27FC236}">
                <a16:creationId xmlns:a16="http://schemas.microsoft.com/office/drawing/2014/main" id="{A9184E06-61F3-4CC9-A111-676FFFD94BD6}"/>
              </a:ext>
            </a:extLst>
          </p:cNvPr>
          <p:cNvSpPr/>
          <p:nvPr/>
        </p:nvSpPr>
        <p:spPr>
          <a:xfrm>
            <a:off x="10118975" y="4743593"/>
            <a:ext cx="1539393" cy="926787"/>
          </a:xfrm>
          <a:prstGeom prst="cube">
            <a:avLst>
              <a:gd name="adj" fmla="val 6868"/>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r>
              <a:rPr lang="en-US" sz="1400" b="1" dirty="0">
                <a:solidFill>
                  <a:schemeClr val="tx1"/>
                </a:solidFill>
              </a:rPr>
              <a:t>&lt;&lt;device&gt;&gt;</a:t>
            </a:r>
          </a:p>
          <a:p>
            <a:pPr algn="ctr"/>
            <a:r>
              <a:rPr lang="en-US" sz="1400" b="1" dirty="0">
                <a:solidFill>
                  <a:schemeClr val="tx1"/>
                </a:solidFill>
              </a:rPr>
              <a:t>:Lidar</a:t>
            </a:r>
          </a:p>
          <a:p>
            <a:pPr algn="ctr"/>
            <a:endParaRPr lang="en-US" sz="1400" b="1" dirty="0">
              <a:solidFill>
                <a:schemeClr val="tx1"/>
              </a:solidFill>
            </a:endParaRPr>
          </a:p>
        </p:txBody>
      </p:sp>
      <p:sp>
        <p:nvSpPr>
          <p:cNvPr id="92" name="Cube 21">
            <a:extLst>
              <a:ext uri="{FF2B5EF4-FFF2-40B4-BE49-F238E27FC236}">
                <a16:creationId xmlns:a16="http://schemas.microsoft.com/office/drawing/2014/main" id="{B76F1949-3DA9-4FBD-B24A-3BFA46E7D2A9}"/>
              </a:ext>
            </a:extLst>
          </p:cNvPr>
          <p:cNvSpPr/>
          <p:nvPr/>
        </p:nvSpPr>
        <p:spPr>
          <a:xfrm>
            <a:off x="8492532" y="1480046"/>
            <a:ext cx="1952532" cy="2906815"/>
          </a:xfrm>
          <a:prstGeom prst="cube">
            <a:avLst>
              <a:gd name="adj" fmla="val 6868"/>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p:txBody>
      </p:sp>
      <p:sp>
        <p:nvSpPr>
          <p:cNvPr id="96" name="Cube 30">
            <a:extLst>
              <a:ext uri="{FF2B5EF4-FFF2-40B4-BE49-F238E27FC236}">
                <a16:creationId xmlns:a16="http://schemas.microsoft.com/office/drawing/2014/main" id="{18B4B71A-F08F-4DDD-B8DE-4835E5BC4A60}"/>
              </a:ext>
            </a:extLst>
          </p:cNvPr>
          <p:cNvSpPr/>
          <p:nvPr/>
        </p:nvSpPr>
        <p:spPr>
          <a:xfrm>
            <a:off x="395282" y="4799111"/>
            <a:ext cx="1631709" cy="815752"/>
          </a:xfrm>
          <a:prstGeom prst="cube">
            <a:avLst>
              <a:gd name="adj" fmla="val 6868"/>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r>
              <a:rPr lang="en-US" sz="1400" b="1" dirty="0">
                <a:solidFill>
                  <a:schemeClr val="tx1"/>
                </a:solidFill>
              </a:rPr>
              <a:t>&lt;&lt;device&gt;&gt;</a:t>
            </a:r>
          </a:p>
          <a:p>
            <a:pPr algn="ctr"/>
            <a:r>
              <a:rPr lang="en-US" sz="1400" b="1" dirty="0">
                <a:solidFill>
                  <a:schemeClr val="tx1"/>
                </a:solidFill>
              </a:rPr>
              <a:t>:Ultrasonic Sensor </a:t>
            </a:r>
          </a:p>
          <a:p>
            <a:pPr algn="ctr"/>
            <a:endParaRPr lang="en-US" sz="1400" b="1" dirty="0">
              <a:solidFill>
                <a:schemeClr val="tx1"/>
              </a:solidFill>
            </a:endParaRPr>
          </a:p>
        </p:txBody>
      </p:sp>
      <p:sp>
        <p:nvSpPr>
          <p:cNvPr id="97" name="Rectangle 31">
            <a:extLst>
              <a:ext uri="{FF2B5EF4-FFF2-40B4-BE49-F238E27FC236}">
                <a16:creationId xmlns:a16="http://schemas.microsoft.com/office/drawing/2014/main" id="{4035A3FA-C823-412A-8636-CB1007EAD91A}"/>
              </a:ext>
            </a:extLst>
          </p:cNvPr>
          <p:cNvSpPr/>
          <p:nvPr/>
        </p:nvSpPr>
        <p:spPr>
          <a:xfrm>
            <a:off x="3527354" y="4177883"/>
            <a:ext cx="1308908" cy="518533"/>
          </a:xfrm>
          <a:prstGeom prst="rect">
            <a:avLst/>
          </a:prstGeom>
          <a:solidFill>
            <a:schemeClr val="accent5">
              <a:lumMod val="20000"/>
              <a:lumOff val="8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Navigation</a:t>
            </a:r>
          </a:p>
        </p:txBody>
      </p:sp>
      <p:cxnSp>
        <p:nvCxnSpPr>
          <p:cNvPr id="98" name="Straight Connector 32">
            <a:extLst>
              <a:ext uri="{FF2B5EF4-FFF2-40B4-BE49-F238E27FC236}">
                <a16:creationId xmlns:a16="http://schemas.microsoft.com/office/drawing/2014/main" id="{20D0E640-26BC-4976-9989-D9CE4CA84BFB}"/>
              </a:ext>
            </a:extLst>
          </p:cNvPr>
          <p:cNvCxnSpPr>
            <a:cxnSpLocks/>
            <a:stCxn id="96" idx="5"/>
            <a:endCxn id="97" idx="1"/>
          </p:cNvCxnSpPr>
          <p:nvPr/>
        </p:nvCxnSpPr>
        <p:spPr>
          <a:xfrm flipV="1">
            <a:off x="2026991" y="4437150"/>
            <a:ext cx="1500363" cy="7418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Cube 33">
            <a:extLst>
              <a:ext uri="{FF2B5EF4-FFF2-40B4-BE49-F238E27FC236}">
                <a16:creationId xmlns:a16="http://schemas.microsoft.com/office/drawing/2014/main" id="{41D19330-C451-4D8F-BDBD-10109D71C580}"/>
              </a:ext>
            </a:extLst>
          </p:cNvPr>
          <p:cNvSpPr/>
          <p:nvPr/>
        </p:nvSpPr>
        <p:spPr>
          <a:xfrm>
            <a:off x="5034292" y="5750072"/>
            <a:ext cx="1631709" cy="815752"/>
          </a:xfrm>
          <a:prstGeom prst="cube">
            <a:avLst>
              <a:gd name="adj" fmla="val 6868"/>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r>
              <a:rPr lang="en-US" sz="1400" b="1" dirty="0">
                <a:solidFill>
                  <a:schemeClr val="tx1"/>
                </a:solidFill>
              </a:rPr>
              <a:t>&lt;&lt;device&gt;&gt;</a:t>
            </a:r>
          </a:p>
          <a:p>
            <a:pPr algn="ctr"/>
            <a:r>
              <a:rPr lang="en-US" sz="1400" b="1" dirty="0">
                <a:solidFill>
                  <a:schemeClr val="tx1"/>
                </a:solidFill>
              </a:rPr>
              <a:t>:Wheel Encoder </a:t>
            </a:r>
          </a:p>
          <a:p>
            <a:pPr algn="ctr"/>
            <a:endParaRPr lang="en-US" sz="1400" b="1" dirty="0">
              <a:solidFill>
                <a:schemeClr val="tx1"/>
              </a:solidFill>
            </a:endParaRPr>
          </a:p>
        </p:txBody>
      </p:sp>
      <p:cxnSp>
        <p:nvCxnSpPr>
          <p:cNvPr id="100" name="Straight Connector 34">
            <a:extLst>
              <a:ext uri="{FF2B5EF4-FFF2-40B4-BE49-F238E27FC236}">
                <a16:creationId xmlns:a16="http://schemas.microsoft.com/office/drawing/2014/main" id="{3D7442F6-D669-4C3A-96A2-37EC9AE264AB}"/>
              </a:ext>
            </a:extLst>
          </p:cNvPr>
          <p:cNvCxnSpPr>
            <a:cxnSpLocks/>
            <a:stCxn id="99" idx="0"/>
            <a:endCxn id="97" idx="3"/>
          </p:cNvCxnSpPr>
          <p:nvPr/>
        </p:nvCxnSpPr>
        <p:spPr>
          <a:xfrm flipH="1" flipV="1">
            <a:off x="4836262" y="4437150"/>
            <a:ext cx="1041897" cy="1312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Arrow Connector 35">
            <a:extLst>
              <a:ext uri="{FF2B5EF4-FFF2-40B4-BE49-F238E27FC236}">
                <a16:creationId xmlns:a16="http://schemas.microsoft.com/office/drawing/2014/main" id="{B1234589-77F0-4829-902A-672A6DB4F92F}"/>
              </a:ext>
            </a:extLst>
          </p:cNvPr>
          <p:cNvCxnSpPr>
            <a:cxnSpLocks/>
          </p:cNvCxnSpPr>
          <p:nvPr/>
        </p:nvCxnSpPr>
        <p:spPr>
          <a:xfrm rot="441095" flipH="1" flipV="1">
            <a:off x="10509881" y="3999986"/>
            <a:ext cx="576277" cy="607777"/>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02" name="Group 36">
            <a:extLst>
              <a:ext uri="{FF2B5EF4-FFF2-40B4-BE49-F238E27FC236}">
                <a16:creationId xmlns:a16="http://schemas.microsoft.com/office/drawing/2014/main" id="{14FA6C96-87F5-4210-8545-953EB2A5D23A}"/>
              </a:ext>
            </a:extLst>
          </p:cNvPr>
          <p:cNvGrpSpPr/>
          <p:nvPr/>
        </p:nvGrpSpPr>
        <p:grpSpPr>
          <a:xfrm rot="1604599">
            <a:off x="5137373" y="5028873"/>
            <a:ext cx="1197870" cy="452619"/>
            <a:chOff x="2431775" y="2306116"/>
            <a:chExt cx="1271296" cy="519159"/>
          </a:xfrm>
        </p:grpSpPr>
        <p:cxnSp>
          <p:nvCxnSpPr>
            <p:cNvPr id="103" name="Straight Arrow Connector 37">
              <a:extLst>
                <a:ext uri="{FF2B5EF4-FFF2-40B4-BE49-F238E27FC236}">
                  <a16:creationId xmlns:a16="http://schemas.microsoft.com/office/drawing/2014/main" id="{926A47F8-A66B-45F6-A21E-0F655F6160FD}"/>
                </a:ext>
              </a:extLst>
            </p:cNvPr>
            <p:cNvCxnSpPr/>
            <p:nvPr/>
          </p:nvCxnSpPr>
          <p:spPr>
            <a:xfrm flipH="1" flipV="1">
              <a:off x="2567473" y="2389406"/>
              <a:ext cx="877886" cy="435869"/>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4" name="Rectangle 38">
              <a:extLst>
                <a:ext uri="{FF2B5EF4-FFF2-40B4-BE49-F238E27FC236}">
                  <a16:creationId xmlns:a16="http://schemas.microsoft.com/office/drawing/2014/main" id="{F219726C-1410-4B3F-9DC4-E38535581EF6}"/>
                </a:ext>
              </a:extLst>
            </p:cNvPr>
            <p:cNvSpPr/>
            <p:nvPr/>
          </p:nvSpPr>
          <p:spPr>
            <a:xfrm rot="1563047">
              <a:off x="2431775" y="2306116"/>
              <a:ext cx="1271296" cy="2930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S</a:t>
              </a:r>
              <a:r>
                <a:rPr lang="en-US" sz="1400" b="1" dirty="0">
                  <a:solidFill>
                    <a:schemeClr val="tx1"/>
                  </a:solidFill>
                </a:rPr>
                <a:t>peed</a:t>
              </a:r>
            </a:p>
          </p:txBody>
        </p:sp>
      </p:grpSp>
      <p:grpSp>
        <p:nvGrpSpPr>
          <p:cNvPr id="105" name="Group 39">
            <a:extLst>
              <a:ext uri="{FF2B5EF4-FFF2-40B4-BE49-F238E27FC236}">
                <a16:creationId xmlns:a16="http://schemas.microsoft.com/office/drawing/2014/main" id="{438D4BAA-1F03-4E84-8E7C-4BF8FFAD85CF}"/>
              </a:ext>
            </a:extLst>
          </p:cNvPr>
          <p:cNvGrpSpPr/>
          <p:nvPr/>
        </p:nvGrpSpPr>
        <p:grpSpPr>
          <a:xfrm rot="7774806">
            <a:off x="2043002" y="4368097"/>
            <a:ext cx="1271296" cy="543038"/>
            <a:chOff x="2351260" y="2389406"/>
            <a:chExt cx="1271296" cy="543038"/>
          </a:xfrm>
        </p:grpSpPr>
        <p:cxnSp>
          <p:nvCxnSpPr>
            <p:cNvPr id="106" name="Straight Arrow Connector 40">
              <a:extLst>
                <a:ext uri="{FF2B5EF4-FFF2-40B4-BE49-F238E27FC236}">
                  <a16:creationId xmlns:a16="http://schemas.microsoft.com/office/drawing/2014/main" id="{17E477BA-67EC-454E-8CFB-A8E85B661D49}"/>
                </a:ext>
              </a:extLst>
            </p:cNvPr>
            <p:cNvCxnSpPr/>
            <p:nvPr/>
          </p:nvCxnSpPr>
          <p:spPr>
            <a:xfrm flipH="1" flipV="1">
              <a:off x="2567473" y="2389406"/>
              <a:ext cx="877886" cy="435869"/>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7" name="Rectangle 41">
              <a:extLst>
                <a:ext uri="{FF2B5EF4-FFF2-40B4-BE49-F238E27FC236}">
                  <a16:creationId xmlns:a16="http://schemas.microsoft.com/office/drawing/2014/main" id="{BEAE45A9-7F59-4996-B869-3CBBD337C685}"/>
                </a:ext>
              </a:extLst>
            </p:cNvPr>
            <p:cNvSpPr/>
            <p:nvPr/>
          </p:nvSpPr>
          <p:spPr>
            <a:xfrm rot="12403310">
              <a:off x="2351260" y="2639367"/>
              <a:ext cx="1271296" cy="2930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Distance</a:t>
              </a:r>
            </a:p>
          </p:txBody>
        </p:sp>
      </p:grpSp>
      <p:sp>
        <p:nvSpPr>
          <p:cNvPr id="108" name="TextBox 45">
            <a:extLst>
              <a:ext uri="{FF2B5EF4-FFF2-40B4-BE49-F238E27FC236}">
                <a16:creationId xmlns:a16="http://schemas.microsoft.com/office/drawing/2014/main" id="{CFD25B94-8C95-4708-9842-E566980898A1}"/>
              </a:ext>
            </a:extLst>
          </p:cNvPr>
          <p:cNvSpPr txBox="1"/>
          <p:nvPr/>
        </p:nvSpPr>
        <p:spPr>
          <a:xfrm rot="3172392">
            <a:off x="10682695" y="3750739"/>
            <a:ext cx="1004891" cy="738664"/>
          </a:xfrm>
          <a:prstGeom prst="rect">
            <a:avLst/>
          </a:prstGeom>
          <a:noFill/>
        </p:spPr>
        <p:txBody>
          <a:bodyPr wrap="square" rtlCol="0">
            <a:spAutoFit/>
          </a:bodyPr>
          <a:lstStyle/>
          <a:p>
            <a:r>
              <a:rPr lang="en-US" altLang="zh-CN" sz="1400" b="1" dirty="0"/>
              <a:t>Distance </a:t>
            </a:r>
            <a:r>
              <a:rPr lang="en-US" sz="1400" b="1" dirty="0"/>
              <a:t>data for mapping </a:t>
            </a:r>
          </a:p>
        </p:txBody>
      </p:sp>
      <p:sp>
        <p:nvSpPr>
          <p:cNvPr id="109" name="Rectangle 46">
            <a:extLst>
              <a:ext uri="{FF2B5EF4-FFF2-40B4-BE49-F238E27FC236}">
                <a16:creationId xmlns:a16="http://schemas.microsoft.com/office/drawing/2014/main" id="{4CC04ED2-F08A-4C4F-86AA-6450B1523D3F}"/>
              </a:ext>
            </a:extLst>
          </p:cNvPr>
          <p:cNvSpPr/>
          <p:nvPr/>
        </p:nvSpPr>
        <p:spPr>
          <a:xfrm>
            <a:off x="8592792" y="2303336"/>
            <a:ext cx="1577679" cy="1954934"/>
          </a:xfrm>
          <a:prstGeom prst="rect">
            <a:avLst/>
          </a:prstGeom>
          <a:solidFill>
            <a:schemeClr val="accent6">
              <a:lumMod val="20000"/>
              <a:lumOff val="8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10" name="Rectangle 48">
            <a:extLst>
              <a:ext uri="{FF2B5EF4-FFF2-40B4-BE49-F238E27FC236}">
                <a16:creationId xmlns:a16="http://schemas.microsoft.com/office/drawing/2014/main" id="{AE25C347-06C7-4B94-8D83-C46F7460F7EC}"/>
              </a:ext>
            </a:extLst>
          </p:cNvPr>
          <p:cNvSpPr/>
          <p:nvPr/>
        </p:nvSpPr>
        <p:spPr>
          <a:xfrm>
            <a:off x="8858748" y="3025094"/>
            <a:ext cx="1048297" cy="511086"/>
          </a:xfrm>
          <a:prstGeom prst="rect">
            <a:avLst/>
          </a:prstGeom>
          <a:solidFill>
            <a:schemeClr val="accent5">
              <a:lumMod val="20000"/>
              <a:lumOff val="8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Mapping</a:t>
            </a:r>
          </a:p>
        </p:txBody>
      </p:sp>
      <p:sp>
        <p:nvSpPr>
          <p:cNvPr id="111" name="Rectangle 49">
            <a:extLst>
              <a:ext uri="{FF2B5EF4-FFF2-40B4-BE49-F238E27FC236}">
                <a16:creationId xmlns:a16="http://schemas.microsoft.com/office/drawing/2014/main" id="{D4465914-DB2F-47FB-BC23-9C2E4E0C910E}"/>
              </a:ext>
            </a:extLst>
          </p:cNvPr>
          <p:cNvSpPr/>
          <p:nvPr/>
        </p:nvSpPr>
        <p:spPr>
          <a:xfrm>
            <a:off x="8768926" y="2440476"/>
            <a:ext cx="1213237" cy="484013"/>
          </a:xfrm>
          <a:prstGeom prst="rect">
            <a:avLst/>
          </a:prstGeom>
          <a:solidFill>
            <a:schemeClr val="accent5">
              <a:lumMod val="20000"/>
              <a:lumOff val="8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Feedback of surroundings</a:t>
            </a:r>
          </a:p>
        </p:txBody>
      </p:sp>
      <p:cxnSp>
        <p:nvCxnSpPr>
          <p:cNvPr id="112" name="Straight Connector 50">
            <a:extLst>
              <a:ext uri="{FF2B5EF4-FFF2-40B4-BE49-F238E27FC236}">
                <a16:creationId xmlns:a16="http://schemas.microsoft.com/office/drawing/2014/main" id="{67F74DB8-805D-447A-B8B0-0099B2DABBD7}"/>
              </a:ext>
            </a:extLst>
          </p:cNvPr>
          <p:cNvCxnSpPr>
            <a:cxnSpLocks/>
            <a:stCxn id="109" idx="1"/>
            <a:endCxn id="79" idx="3"/>
          </p:cNvCxnSpPr>
          <p:nvPr/>
        </p:nvCxnSpPr>
        <p:spPr>
          <a:xfrm flipH="1">
            <a:off x="4990105" y="3280803"/>
            <a:ext cx="3602687" cy="2268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51">
            <a:extLst>
              <a:ext uri="{FF2B5EF4-FFF2-40B4-BE49-F238E27FC236}">
                <a16:creationId xmlns:a16="http://schemas.microsoft.com/office/drawing/2014/main" id="{C9419D70-2F35-464F-AADE-C0B4B0EB41F1}"/>
              </a:ext>
            </a:extLst>
          </p:cNvPr>
          <p:cNvSpPr txBox="1"/>
          <p:nvPr/>
        </p:nvSpPr>
        <p:spPr>
          <a:xfrm>
            <a:off x="8674649" y="1684786"/>
            <a:ext cx="1201649" cy="523220"/>
          </a:xfrm>
          <a:prstGeom prst="rect">
            <a:avLst/>
          </a:prstGeom>
          <a:noFill/>
        </p:spPr>
        <p:txBody>
          <a:bodyPr wrap="square" rtlCol="0">
            <a:spAutoFit/>
          </a:bodyPr>
          <a:lstStyle/>
          <a:p>
            <a:pPr algn="ctr"/>
            <a:r>
              <a:rPr lang="en-US" sz="1400" b="1" dirty="0"/>
              <a:t>&lt;&lt;device&gt;&gt;</a:t>
            </a:r>
          </a:p>
          <a:p>
            <a:pPr algn="ctr"/>
            <a:r>
              <a:rPr lang="en-US" sz="1400" b="1" dirty="0"/>
              <a:t>:Raspberry Pi</a:t>
            </a:r>
          </a:p>
        </p:txBody>
      </p:sp>
      <p:sp>
        <p:nvSpPr>
          <p:cNvPr id="114" name="Cube 52">
            <a:extLst>
              <a:ext uri="{FF2B5EF4-FFF2-40B4-BE49-F238E27FC236}">
                <a16:creationId xmlns:a16="http://schemas.microsoft.com/office/drawing/2014/main" id="{60087EFC-EB3A-429C-8FB0-47FAEE5F0641}"/>
              </a:ext>
            </a:extLst>
          </p:cNvPr>
          <p:cNvSpPr/>
          <p:nvPr/>
        </p:nvSpPr>
        <p:spPr>
          <a:xfrm>
            <a:off x="7232517" y="5165961"/>
            <a:ext cx="1539393" cy="926787"/>
          </a:xfrm>
          <a:prstGeom prst="cube">
            <a:avLst>
              <a:gd name="adj" fmla="val 6868"/>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endParaRPr lang="en-US" sz="1400" b="1" dirty="0">
              <a:solidFill>
                <a:schemeClr val="tx1"/>
              </a:solidFill>
            </a:endParaRPr>
          </a:p>
          <a:p>
            <a:pPr algn="ctr"/>
            <a:r>
              <a:rPr lang="en-US" sz="1400" b="1" dirty="0">
                <a:solidFill>
                  <a:schemeClr val="tx1"/>
                </a:solidFill>
              </a:rPr>
              <a:t>&lt;&lt;device&gt;&gt;</a:t>
            </a:r>
          </a:p>
          <a:p>
            <a:pPr algn="ctr"/>
            <a:r>
              <a:rPr lang="en-US" sz="1400" b="1" dirty="0">
                <a:solidFill>
                  <a:schemeClr val="tx1"/>
                </a:solidFill>
              </a:rPr>
              <a:t>:Camera</a:t>
            </a:r>
          </a:p>
          <a:p>
            <a:pPr algn="ctr"/>
            <a:endParaRPr lang="en-US" sz="1400" b="1" dirty="0">
              <a:solidFill>
                <a:schemeClr val="tx1"/>
              </a:solidFill>
            </a:endParaRPr>
          </a:p>
          <a:p>
            <a:pPr algn="ctr"/>
            <a:endParaRPr lang="en-US" sz="1400" b="1" dirty="0">
              <a:solidFill>
                <a:schemeClr val="tx1"/>
              </a:solidFill>
            </a:endParaRPr>
          </a:p>
        </p:txBody>
      </p:sp>
      <p:cxnSp>
        <p:nvCxnSpPr>
          <p:cNvPr id="115" name="Straight Connector 53">
            <a:extLst>
              <a:ext uri="{FF2B5EF4-FFF2-40B4-BE49-F238E27FC236}">
                <a16:creationId xmlns:a16="http://schemas.microsoft.com/office/drawing/2014/main" id="{4D3AEB69-8D2C-4927-B9B0-2D9B5A96B702}"/>
              </a:ext>
            </a:extLst>
          </p:cNvPr>
          <p:cNvCxnSpPr>
            <a:cxnSpLocks/>
            <a:stCxn id="114" idx="0"/>
            <a:endCxn id="116" idx="2"/>
          </p:cNvCxnSpPr>
          <p:nvPr/>
        </p:nvCxnSpPr>
        <p:spPr>
          <a:xfrm flipV="1">
            <a:off x="8034039" y="4144528"/>
            <a:ext cx="1359792" cy="1021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Rectangle 54">
            <a:extLst>
              <a:ext uri="{FF2B5EF4-FFF2-40B4-BE49-F238E27FC236}">
                <a16:creationId xmlns:a16="http://schemas.microsoft.com/office/drawing/2014/main" id="{D2E5044E-0549-4CA4-AFCF-3E207798AE85}"/>
              </a:ext>
            </a:extLst>
          </p:cNvPr>
          <p:cNvSpPr/>
          <p:nvPr/>
        </p:nvSpPr>
        <p:spPr>
          <a:xfrm>
            <a:off x="8695984" y="3635046"/>
            <a:ext cx="1395694" cy="509482"/>
          </a:xfrm>
          <a:prstGeom prst="rect">
            <a:avLst/>
          </a:prstGeom>
          <a:solidFill>
            <a:schemeClr val="accent5">
              <a:lumMod val="20000"/>
              <a:lumOff val="8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Communication</a:t>
            </a:r>
          </a:p>
        </p:txBody>
      </p:sp>
      <p:grpSp>
        <p:nvGrpSpPr>
          <p:cNvPr id="120" name="Group 58">
            <a:extLst>
              <a:ext uri="{FF2B5EF4-FFF2-40B4-BE49-F238E27FC236}">
                <a16:creationId xmlns:a16="http://schemas.microsoft.com/office/drawing/2014/main" id="{F1F45ABA-7807-42C6-980B-83554866FC55}"/>
              </a:ext>
            </a:extLst>
          </p:cNvPr>
          <p:cNvGrpSpPr/>
          <p:nvPr/>
        </p:nvGrpSpPr>
        <p:grpSpPr>
          <a:xfrm rot="6985706">
            <a:off x="7833441" y="4503680"/>
            <a:ext cx="899775" cy="420886"/>
            <a:chOff x="2385019" y="2389406"/>
            <a:chExt cx="1162228" cy="639454"/>
          </a:xfrm>
        </p:grpSpPr>
        <p:cxnSp>
          <p:nvCxnSpPr>
            <p:cNvPr id="121" name="Straight Arrow Connector 59">
              <a:extLst>
                <a:ext uri="{FF2B5EF4-FFF2-40B4-BE49-F238E27FC236}">
                  <a16:creationId xmlns:a16="http://schemas.microsoft.com/office/drawing/2014/main" id="{21106ABB-3222-4897-968B-4A8360D33516}"/>
                </a:ext>
              </a:extLst>
            </p:cNvPr>
            <p:cNvCxnSpPr/>
            <p:nvPr/>
          </p:nvCxnSpPr>
          <p:spPr>
            <a:xfrm flipH="1" flipV="1">
              <a:off x="2567473" y="2389406"/>
              <a:ext cx="877886" cy="435869"/>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2" name="Rectangle 60">
              <a:extLst>
                <a:ext uri="{FF2B5EF4-FFF2-40B4-BE49-F238E27FC236}">
                  <a16:creationId xmlns:a16="http://schemas.microsoft.com/office/drawing/2014/main" id="{30DDA97E-34DC-41DA-B852-604BB3B977D1}"/>
                </a:ext>
              </a:extLst>
            </p:cNvPr>
            <p:cNvSpPr/>
            <p:nvPr/>
          </p:nvSpPr>
          <p:spPr>
            <a:xfrm rot="12267199">
              <a:off x="2385019" y="2686547"/>
              <a:ext cx="1162228" cy="342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Image</a:t>
              </a:r>
            </a:p>
          </p:txBody>
        </p:sp>
      </p:grpSp>
      <p:cxnSp>
        <p:nvCxnSpPr>
          <p:cNvPr id="123" name="Straight Connector 27">
            <a:extLst>
              <a:ext uri="{FF2B5EF4-FFF2-40B4-BE49-F238E27FC236}">
                <a16:creationId xmlns:a16="http://schemas.microsoft.com/office/drawing/2014/main" id="{C56E1257-801B-42DF-88C6-929F1A0E4D6F}"/>
              </a:ext>
            </a:extLst>
          </p:cNvPr>
          <p:cNvCxnSpPr>
            <a:cxnSpLocks/>
            <a:stCxn id="91" idx="0"/>
            <a:endCxn id="110" idx="3"/>
          </p:cNvCxnSpPr>
          <p:nvPr/>
        </p:nvCxnSpPr>
        <p:spPr>
          <a:xfrm flipH="1" flipV="1">
            <a:off x="9907045" y="3280637"/>
            <a:ext cx="1013452" cy="14629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5" name="Cube 30">
            <a:extLst>
              <a:ext uri="{FF2B5EF4-FFF2-40B4-BE49-F238E27FC236}">
                <a16:creationId xmlns:a16="http://schemas.microsoft.com/office/drawing/2014/main" id="{30B6E899-E7CC-422A-8C68-DE26945AB827}"/>
              </a:ext>
            </a:extLst>
          </p:cNvPr>
          <p:cNvSpPr/>
          <p:nvPr/>
        </p:nvSpPr>
        <p:spPr>
          <a:xfrm>
            <a:off x="2259875" y="5896719"/>
            <a:ext cx="1631709" cy="815752"/>
          </a:xfrm>
          <a:prstGeom prst="cube">
            <a:avLst>
              <a:gd name="adj" fmla="val 6868"/>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r>
              <a:rPr lang="en-US" sz="1400" b="1" dirty="0">
                <a:solidFill>
                  <a:schemeClr val="tx1"/>
                </a:solidFill>
              </a:rPr>
              <a:t>&lt;&lt;device&gt;&gt;</a:t>
            </a:r>
          </a:p>
          <a:p>
            <a:pPr algn="ctr"/>
            <a:r>
              <a:rPr lang="en-US" sz="1400" b="1" dirty="0">
                <a:solidFill>
                  <a:schemeClr val="tx1"/>
                </a:solidFill>
              </a:rPr>
              <a:t>:Infrared Sensor</a:t>
            </a:r>
          </a:p>
          <a:p>
            <a:pPr algn="ctr"/>
            <a:endParaRPr lang="en-US" sz="1400" b="1" dirty="0">
              <a:solidFill>
                <a:schemeClr val="tx1"/>
              </a:solidFill>
            </a:endParaRPr>
          </a:p>
        </p:txBody>
      </p:sp>
      <p:cxnSp>
        <p:nvCxnSpPr>
          <p:cNvPr id="126" name="Straight Connector 32">
            <a:extLst>
              <a:ext uri="{FF2B5EF4-FFF2-40B4-BE49-F238E27FC236}">
                <a16:creationId xmlns:a16="http://schemas.microsoft.com/office/drawing/2014/main" id="{FB176519-4B74-498B-8277-F710DAD07A5A}"/>
              </a:ext>
            </a:extLst>
          </p:cNvPr>
          <p:cNvCxnSpPr>
            <a:cxnSpLocks/>
            <a:stCxn id="125" idx="0"/>
            <a:endCxn id="97" idx="2"/>
          </p:cNvCxnSpPr>
          <p:nvPr/>
        </p:nvCxnSpPr>
        <p:spPr>
          <a:xfrm flipV="1">
            <a:off x="3103742" y="4696416"/>
            <a:ext cx="1078066" cy="12003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39">
            <a:extLst>
              <a:ext uri="{FF2B5EF4-FFF2-40B4-BE49-F238E27FC236}">
                <a16:creationId xmlns:a16="http://schemas.microsoft.com/office/drawing/2014/main" id="{B553A20B-CD28-4C4F-A30A-A609EEFA66EB}"/>
              </a:ext>
            </a:extLst>
          </p:cNvPr>
          <p:cNvGrpSpPr/>
          <p:nvPr/>
        </p:nvGrpSpPr>
        <p:grpSpPr>
          <a:xfrm rot="6361650">
            <a:off x="2617175" y="5152105"/>
            <a:ext cx="1271296" cy="543038"/>
            <a:chOff x="2351260" y="2389406"/>
            <a:chExt cx="1271296" cy="543038"/>
          </a:xfrm>
        </p:grpSpPr>
        <p:cxnSp>
          <p:nvCxnSpPr>
            <p:cNvPr id="128" name="Straight Arrow Connector 40">
              <a:extLst>
                <a:ext uri="{FF2B5EF4-FFF2-40B4-BE49-F238E27FC236}">
                  <a16:creationId xmlns:a16="http://schemas.microsoft.com/office/drawing/2014/main" id="{8369AAB9-1F20-4391-A3AF-CB007362009F}"/>
                </a:ext>
              </a:extLst>
            </p:cNvPr>
            <p:cNvCxnSpPr/>
            <p:nvPr/>
          </p:nvCxnSpPr>
          <p:spPr>
            <a:xfrm flipH="1" flipV="1">
              <a:off x="2567473" y="2389406"/>
              <a:ext cx="877886" cy="435869"/>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9" name="Rectangle 41">
              <a:extLst>
                <a:ext uri="{FF2B5EF4-FFF2-40B4-BE49-F238E27FC236}">
                  <a16:creationId xmlns:a16="http://schemas.microsoft.com/office/drawing/2014/main" id="{DC625B79-07AD-4E45-80EC-12BB21CF7DA8}"/>
                </a:ext>
              </a:extLst>
            </p:cNvPr>
            <p:cNvSpPr/>
            <p:nvPr/>
          </p:nvSpPr>
          <p:spPr>
            <a:xfrm rot="12403310">
              <a:off x="2351260" y="2639367"/>
              <a:ext cx="1271296" cy="2930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Distance</a:t>
              </a:r>
            </a:p>
          </p:txBody>
        </p:sp>
      </p:grpSp>
      <p:sp>
        <p:nvSpPr>
          <p:cNvPr id="130" name="Cube 30">
            <a:extLst>
              <a:ext uri="{FF2B5EF4-FFF2-40B4-BE49-F238E27FC236}">
                <a16:creationId xmlns:a16="http://schemas.microsoft.com/office/drawing/2014/main" id="{0A3A213C-4872-4B25-87FE-74F7D30D0487}"/>
              </a:ext>
            </a:extLst>
          </p:cNvPr>
          <p:cNvSpPr/>
          <p:nvPr/>
        </p:nvSpPr>
        <p:spPr>
          <a:xfrm>
            <a:off x="503036" y="3400921"/>
            <a:ext cx="1243900" cy="815752"/>
          </a:xfrm>
          <a:prstGeom prst="cube">
            <a:avLst>
              <a:gd name="adj" fmla="val 6868"/>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r>
              <a:rPr lang="en-US" sz="1400" b="1" dirty="0">
                <a:solidFill>
                  <a:schemeClr val="tx1"/>
                </a:solidFill>
              </a:rPr>
              <a:t>&lt;&lt;device&gt;&gt;</a:t>
            </a:r>
          </a:p>
          <a:p>
            <a:pPr algn="ctr"/>
            <a:r>
              <a:rPr lang="en-US" sz="1400" b="1" dirty="0">
                <a:solidFill>
                  <a:schemeClr val="tx1"/>
                </a:solidFill>
              </a:rPr>
              <a:t>:LED</a:t>
            </a:r>
          </a:p>
          <a:p>
            <a:pPr algn="ctr"/>
            <a:endParaRPr lang="en-US" sz="1400" b="1" dirty="0">
              <a:solidFill>
                <a:schemeClr val="tx1"/>
              </a:solidFill>
            </a:endParaRPr>
          </a:p>
        </p:txBody>
      </p:sp>
      <p:cxnSp>
        <p:nvCxnSpPr>
          <p:cNvPr id="131" name="Straight Connector 32">
            <a:extLst>
              <a:ext uri="{FF2B5EF4-FFF2-40B4-BE49-F238E27FC236}">
                <a16:creationId xmlns:a16="http://schemas.microsoft.com/office/drawing/2014/main" id="{7FED94AD-4F3E-4EDA-A867-F7FFB8797761}"/>
              </a:ext>
            </a:extLst>
          </p:cNvPr>
          <p:cNvCxnSpPr>
            <a:cxnSpLocks/>
            <a:stCxn id="130" idx="5"/>
            <a:endCxn id="140" idx="1"/>
          </p:cNvCxnSpPr>
          <p:nvPr/>
        </p:nvCxnSpPr>
        <p:spPr>
          <a:xfrm>
            <a:off x="1746936" y="3780784"/>
            <a:ext cx="1887168" cy="170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Cube 19">
            <a:extLst>
              <a:ext uri="{FF2B5EF4-FFF2-40B4-BE49-F238E27FC236}">
                <a16:creationId xmlns:a16="http://schemas.microsoft.com/office/drawing/2014/main" id="{CCEA2EFA-ED1F-407F-A870-9B3A45A36961}"/>
              </a:ext>
            </a:extLst>
          </p:cNvPr>
          <p:cNvSpPr/>
          <p:nvPr/>
        </p:nvSpPr>
        <p:spPr>
          <a:xfrm>
            <a:off x="202290" y="2313759"/>
            <a:ext cx="1631709" cy="815752"/>
          </a:xfrm>
          <a:prstGeom prst="cube">
            <a:avLst>
              <a:gd name="adj" fmla="val 6868"/>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endParaRPr lang="en-US" sz="1400" b="1" dirty="0">
              <a:solidFill>
                <a:schemeClr val="tx1"/>
              </a:solidFill>
            </a:endParaRPr>
          </a:p>
          <a:p>
            <a:pPr algn="ctr"/>
            <a:r>
              <a:rPr lang="en-US" sz="1400" b="1" dirty="0">
                <a:solidFill>
                  <a:schemeClr val="tx1"/>
                </a:solidFill>
              </a:rPr>
              <a:t>&lt;&lt;device&gt;&gt;</a:t>
            </a:r>
          </a:p>
          <a:p>
            <a:pPr algn="ctr"/>
            <a:r>
              <a:rPr lang="en-US" sz="1400" b="1" dirty="0">
                <a:solidFill>
                  <a:schemeClr val="tx1"/>
                </a:solidFill>
              </a:rPr>
              <a:t>:Other S</a:t>
            </a:r>
            <a:r>
              <a:rPr lang="en-US" altLang="zh-CN" sz="1400" b="1" dirty="0">
                <a:solidFill>
                  <a:schemeClr val="tx1"/>
                </a:solidFill>
              </a:rPr>
              <a:t>ensors</a:t>
            </a: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p:txBody>
      </p:sp>
      <p:cxnSp>
        <p:nvCxnSpPr>
          <p:cNvPr id="133" name="Straight Connector 20">
            <a:extLst>
              <a:ext uri="{FF2B5EF4-FFF2-40B4-BE49-F238E27FC236}">
                <a16:creationId xmlns:a16="http://schemas.microsoft.com/office/drawing/2014/main" id="{555B5B57-87B5-4800-8678-E7CA78F81524}"/>
              </a:ext>
            </a:extLst>
          </p:cNvPr>
          <p:cNvCxnSpPr>
            <a:stCxn id="132" idx="5"/>
            <a:endCxn id="134" idx="1"/>
          </p:cNvCxnSpPr>
          <p:nvPr/>
        </p:nvCxnSpPr>
        <p:spPr>
          <a:xfrm>
            <a:off x="1833999" y="2693622"/>
            <a:ext cx="1720209" cy="4997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4" name="Rectangle 26">
            <a:extLst>
              <a:ext uri="{FF2B5EF4-FFF2-40B4-BE49-F238E27FC236}">
                <a16:creationId xmlns:a16="http://schemas.microsoft.com/office/drawing/2014/main" id="{2AF40A94-24F3-4D16-A42C-5F4C04894D97}"/>
              </a:ext>
            </a:extLst>
          </p:cNvPr>
          <p:cNvSpPr/>
          <p:nvPr/>
        </p:nvSpPr>
        <p:spPr>
          <a:xfrm>
            <a:off x="3554208" y="2951383"/>
            <a:ext cx="1213237" cy="484013"/>
          </a:xfrm>
          <a:prstGeom prst="rect">
            <a:avLst/>
          </a:prstGeom>
          <a:solidFill>
            <a:schemeClr val="accent5">
              <a:lumMod val="20000"/>
              <a:lumOff val="8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Feedback of surroundings</a:t>
            </a:r>
          </a:p>
        </p:txBody>
      </p:sp>
      <p:grpSp>
        <p:nvGrpSpPr>
          <p:cNvPr id="135" name="Group 42">
            <a:extLst>
              <a:ext uri="{FF2B5EF4-FFF2-40B4-BE49-F238E27FC236}">
                <a16:creationId xmlns:a16="http://schemas.microsoft.com/office/drawing/2014/main" id="{1A5AEAC9-85B2-4101-8E09-BFFE5B691AC9}"/>
              </a:ext>
            </a:extLst>
          </p:cNvPr>
          <p:cNvGrpSpPr/>
          <p:nvPr/>
        </p:nvGrpSpPr>
        <p:grpSpPr>
          <a:xfrm rot="10359177">
            <a:off x="2035275" y="2392577"/>
            <a:ext cx="1271296" cy="601400"/>
            <a:chOff x="2304079" y="2209896"/>
            <a:chExt cx="1271296" cy="601400"/>
          </a:xfrm>
        </p:grpSpPr>
        <p:cxnSp>
          <p:nvCxnSpPr>
            <p:cNvPr id="136" name="Straight Arrow Connector 43">
              <a:extLst>
                <a:ext uri="{FF2B5EF4-FFF2-40B4-BE49-F238E27FC236}">
                  <a16:creationId xmlns:a16="http://schemas.microsoft.com/office/drawing/2014/main" id="{A9AF2CF7-D309-4006-9845-F962EBF4B3A7}"/>
                </a:ext>
              </a:extLst>
            </p:cNvPr>
            <p:cNvCxnSpPr/>
            <p:nvPr/>
          </p:nvCxnSpPr>
          <p:spPr>
            <a:xfrm flipH="1" flipV="1">
              <a:off x="2590318" y="2209896"/>
              <a:ext cx="877886" cy="435869"/>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7" name="Rectangle 44">
              <a:extLst>
                <a:ext uri="{FF2B5EF4-FFF2-40B4-BE49-F238E27FC236}">
                  <a16:creationId xmlns:a16="http://schemas.microsoft.com/office/drawing/2014/main" id="{1A5A0BD8-CC92-421A-9B4E-E57CFF823903}"/>
                </a:ext>
              </a:extLst>
            </p:cNvPr>
            <p:cNvSpPr/>
            <p:nvPr/>
          </p:nvSpPr>
          <p:spPr>
            <a:xfrm rot="12415156">
              <a:off x="2304079" y="2518219"/>
              <a:ext cx="1271296" cy="2930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Environmental information</a:t>
              </a:r>
              <a:endParaRPr lang="en-US" sz="1400" b="1" dirty="0">
                <a:solidFill>
                  <a:schemeClr val="tx1"/>
                </a:solidFill>
              </a:endParaRPr>
            </a:p>
          </p:txBody>
        </p:sp>
      </p:grpSp>
      <p:sp>
        <p:nvSpPr>
          <p:cNvPr id="138" name="TextBox 29">
            <a:extLst>
              <a:ext uri="{FF2B5EF4-FFF2-40B4-BE49-F238E27FC236}">
                <a16:creationId xmlns:a16="http://schemas.microsoft.com/office/drawing/2014/main" id="{82B01D26-FC6D-47E9-B31D-ADB983236DB5}"/>
              </a:ext>
            </a:extLst>
          </p:cNvPr>
          <p:cNvSpPr txBox="1"/>
          <p:nvPr/>
        </p:nvSpPr>
        <p:spPr>
          <a:xfrm rot="21417125">
            <a:off x="6230290" y="2788000"/>
            <a:ext cx="1898774" cy="307777"/>
          </a:xfrm>
          <a:prstGeom prst="rect">
            <a:avLst/>
          </a:prstGeom>
          <a:noFill/>
        </p:spPr>
        <p:txBody>
          <a:bodyPr wrap="square" rtlCol="0">
            <a:spAutoFit/>
          </a:bodyPr>
          <a:lstStyle/>
          <a:p>
            <a:pPr algn="ctr"/>
            <a:r>
              <a:rPr lang="en-US" sz="1400" b="1" dirty="0"/>
              <a:t>Serial communication</a:t>
            </a:r>
          </a:p>
        </p:txBody>
      </p:sp>
      <p:pic>
        <p:nvPicPr>
          <p:cNvPr id="139" name="图片 138">
            <a:extLst>
              <a:ext uri="{FF2B5EF4-FFF2-40B4-BE49-F238E27FC236}">
                <a16:creationId xmlns:a16="http://schemas.microsoft.com/office/drawing/2014/main" id="{6A64A84A-64F9-4921-91A0-0E8D7B70F4B7}"/>
              </a:ext>
            </a:extLst>
          </p:cNvPr>
          <p:cNvPicPr>
            <a:picLocks noChangeAspect="1"/>
          </p:cNvPicPr>
          <p:nvPr/>
        </p:nvPicPr>
        <p:blipFill>
          <a:blip r:embed="rId2"/>
          <a:stretch>
            <a:fillRect/>
          </a:stretch>
        </p:blipFill>
        <p:spPr>
          <a:xfrm rot="21411150">
            <a:off x="6543748" y="3070987"/>
            <a:ext cx="1402202" cy="195089"/>
          </a:xfrm>
          <a:prstGeom prst="rect">
            <a:avLst/>
          </a:prstGeom>
        </p:spPr>
      </p:pic>
      <p:sp>
        <p:nvSpPr>
          <p:cNvPr id="140" name="Rectangle 26">
            <a:extLst>
              <a:ext uri="{FF2B5EF4-FFF2-40B4-BE49-F238E27FC236}">
                <a16:creationId xmlns:a16="http://schemas.microsoft.com/office/drawing/2014/main" id="{080FAA8F-1C73-4A80-8BAB-F763504F9596}"/>
              </a:ext>
            </a:extLst>
          </p:cNvPr>
          <p:cNvSpPr/>
          <p:nvPr/>
        </p:nvSpPr>
        <p:spPr>
          <a:xfrm>
            <a:off x="3634104" y="3555792"/>
            <a:ext cx="1091382" cy="484013"/>
          </a:xfrm>
          <a:prstGeom prst="rect">
            <a:avLst/>
          </a:prstGeom>
          <a:solidFill>
            <a:schemeClr val="accent5">
              <a:lumMod val="20000"/>
              <a:lumOff val="8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Location marking</a:t>
            </a:r>
          </a:p>
        </p:txBody>
      </p:sp>
      <p:grpSp>
        <p:nvGrpSpPr>
          <p:cNvPr id="141" name="Group 7">
            <a:extLst>
              <a:ext uri="{FF2B5EF4-FFF2-40B4-BE49-F238E27FC236}">
                <a16:creationId xmlns:a16="http://schemas.microsoft.com/office/drawing/2014/main" id="{513F3380-A7BC-43C1-85C1-817A79484369}"/>
              </a:ext>
            </a:extLst>
          </p:cNvPr>
          <p:cNvGrpSpPr/>
          <p:nvPr/>
        </p:nvGrpSpPr>
        <p:grpSpPr>
          <a:xfrm rot="19527552">
            <a:off x="1957504" y="3246399"/>
            <a:ext cx="1507551" cy="644618"/>
            <a:chOff x="2170935" y="2247431"/>
            <a:chExt cx="1271296" cy="468687"/>
          </a:xfrm>
        </p:grpSpPr>
        <p:cxnSp>
          <p:nvCxnSpPr>
            <p:cNvPr id="142" name="Straight Arrow Connector 8">
              <a:extLst>
                <a:ext uri="{FF2B5EF4-FFF2-40B4-BE49-F238E27FC236}">
                  <a16:creationId xmlns:a16="http://schemas.microsoft.com/office/drawing/2014/main" id="{61847B9A-C506-4500-8DE4-A09F7E8108EF}"/>
                </a:ext>
              </a:extLst>
            </p:cNvPr>
            <p:cNvCxnSpPr>
              <a:cxnSpLocks/>
            </p:cNvCxnSpPr>
            <p:nvPr/>
          </p:nvCxnSpPr>
          <p:spPr>
            <a:xfrm rot="238382" flipH="1" flipV="1">
              <a:off x="2324582" y="2316970"/>
              <a:ext cx="790912" cy="399148"/>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3" name="Rectangle 9">
              <a:extLst>
                <a:ext uri="{FF2B5EF4-FFF2-40B4-BE49-F238E27FC236}">
                  <a16:creationId xmlns:a16="http://schemas.microsoft.com/office/drawing/2014/main" id="{A7E099AD-634B-4C7B-B355-9214284F211F}"/>
                </a:ext>
              </a:extLst>
            </p:cNvPr>
            <p:cNvSpPr/>
            <p:nvPr/>
          </p:nvSpPr>
          <p:spPr>
            <a:xfrm rot="2124166">
              <a:off x="2170935" y="2247431"/>
              <a:ext cx="1271296" cy="2930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Analog Signal</a:t>
              </a:r>
            </a:p>
          </p:txBody>
        </p:sp>
      </p:grpSp>
      <p:pic>
        <p:nvPicPr>
          <p:cNvPr id="153" name="Picture 67" descr="A picture containing animal, invertebrate&#10;&#10;Description generated with very high confidence">
            <a:extLst>
              <a:ext uri="{FF2B5EF4-FFF2-40B4-BE49-F238E27FC236}">
                <a16:creationId xmlns:a16="http://schemas.microsoft.com/office/drawing/2014/main" id="{DD3EA41A-50AA-4EB9-9B49-D26B6BC8169E}"/>
              </a:ext>
            </a:extLst>
          </p:cNvPr>
          <p:cNvPicPr>
            <a:picLocks noChangeAspect="1"/>
          </p:cNvPicPr>
          <p:nvPr/>
        </p:nvPicPr>
        <p:blipFill rotWithShape="1">
          <a:blip r:embed="rId3">
            <a:extLst>
              <a:ext uri="{28A0092B-C50C-407E-A947-70E740481C1C}">
                <a14:useLocalDpi xmlns:a14="http://schemas.microsoft.com/office/drawing/2010/main" val="0"/>
              </a:ext>
            </a:extLst>
          </a:blip>
          <a:srcRect l="15914" r="13940"/>
          <a:stretch/>
        </p:blipFill>
        <p:spPr>
          <a:xfrm>
            <a:off x="2856821" y="1209920"/>
            <a:ext cx="4763058" cy="3819505"/>
          </a:xfrm>
          <a:prstGeom prst="rect">
            <a:avLst/>
          </a:prstGeom>
        </p:spPr>
      </p:pic>
      <p:pic>
        <p:nvPicPr>
          <p:cNvPr id="154" name="Picture 65">
            <a:extLst>
              <a:ext uri="{FF2B5EF4-FFF2-40B4-BE49-F238E27FC236}">
                <a16:creationId xmlns:a16="http://schemas.microsoft.com/office/drawing/2014/main" id="{849D7AF6-38D0-41E6-B9A9-65E4493903B5}"/>
              </a:ext>
            </a:extLst>
          </p:cNvPr>
          <p:cNvPicPr>
            <a:picLocks noChangeAspect="1"/>
          </p:cNvPicPr>
          <p:nvPr/>
        </p:nvPicPr>
        <p:blipFill rotWithShape="1">
          <a:blip r:embed="rId4">
            <a:extLst>
              <a:ext uri="{28A0092B-C50C-407E-A947-70E740481C1C}">
                <a14:useLocalDpi xmlns:a14="http://schemas.microsoft.com/office/drawing/2010/main" val="0"/>
              </a:ext>
            </a:extLst>
          </a:blip>
          <a:srcRect l="9274"/>
          <a:stretch/>
        </p:blipFill>
        <p:spPr>
          <a:xfrm>
            <a:off x="7867144" y="1226921"/>
            <a:ext cx="4007829" cy="3313142"/>
          </a:xfrm>
          <a:prstGeom prst="rect">
            <a:avLst/>
          </a:prstGeom>
        </p:spPr>
      </p:pic>
      <p:pic>
        <p:nvPicPr>
          <p:cNvPr id="155" name="Picture 79" descr="A person posing for a picture&#10;&#10;Description generated with very high confidence">
            <a:extLst>
              <a:ext uri="{FF2B5EF4-FFF2-40B4-BE49-F238E27FC236}">
                <a16:creationId xmlns:a16="http://schemas.microsoft.com/office/drawing/2014/main" id="{5567E6E1-027C-41E2-83F5-CAA6E1C27C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801" y="1200639"/>
            <a:ext cx="2064571" cy="2752761"/>
          </a:xfrm>
          <a:prstGeom prst="rect">
            <a:avLst/>
          </a:prstGeom>
        </p:spPr>
      </p:pic>
      <p:pic>
        <p:nvPicPr>
          <p:cNvPr id="156" name="Picture 71" descr="A close up of a person&#10;&#10;Description generated with high confidence">
            <a:extLst>
              <a:ext uri="{FF2B5EF4-FFF2-40B4-BE49-F238E27FC236}">
                <a16:creationId xmlns:a16="http://schemas.microsoft.com/office/drawing/2014/main" id="{16B85744-10F8-4AF5-9DCB-FEDA305338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17267" y="5125595"/>
            <a:ext cx="2509109" cy="1672244"/>
          </a:xfrm>
          <a:prstGeom prst="rect">
            <a:avLst/>
          </a:prstGeom>
        </p:spPr>
      </p:pic>
      <p:pic>
        <p:nvPicPr>
          <p:cNvPr id="157" name="Picture 73" descr="A picture containing toiletry, cosmetic&#10;&#10;Description generated with very high confidence">
            <a:extLst>
              <a:ext uri="{FF2B5EF4-FFF2-40B4-BE49-F238E27FC236}">
                <a16:creationId xmlns:a16="http://schemas.microsoft.com/office/drawing/2014/main" id="{E1E6378B-2CDA-439E-B693-B21A36927F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49745" y="4666297"/>
            <a:ext cx="3732452" cy="2046174"/>
          </a:xfrm>
          <a:prstGeom prst="rect">
            <a:avLst/>
          </a:prstGeom>
        </p:spPr>
      </p:pic>
      <p:pic>
        <p:nvPicPr>
          <p:cNvPr id="158" name="Picture 77" descr="A picture containing person, teeth, wearing, woman&#10;&#10;Description generated with very high confidence">
            <a:extLst>
              <a:ext uri="{FF2B5EF4-FFF2-40B4-BE49-F238E27FC236}">
                <a16:creationId xmlns:a16="http://schemas.microsoft.com/office/drawing/2014/main" id="{66976101-BDC8-4AC2-BE1B-CF5E9DF80E9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3572" y="4299352"/>
            <a:ext cx="2603557" cy="1775280"/>
          </a:xfrm>
          <a:prstGeom prst="rect">
            <a:avLst/>
          </a:prstGeom>
        </p:spPr>
      </p:pic>
      <p:sp>
        <p:nvSpPr>
          <p:cNvPr id="5" name="文本框 4">
            <a:extLst>
              <a:ext uri="{FF2B5EF4-FFF2-40B4-BE49-F238E27FC236}">
                <a16:creationId xmlns:a16="http://schemas.microsoft.com/office/drawing/2014/main" id="{E89EF238-CB97-4437-8A2B-ACC9D29D43F3}"/>
              </a:ext>
            </a:extLst>
          </p:cNvPr>
          <p:cNvSpPr txBox="1"/>
          <p:nvPr/>
        </p:nvSpPr>
        <p:spPr>
          <a:xfrm>
            <a:off x="4592650" y="1623810"/>
            <a:ext cx="5901926" cy="2308324"/>
          </a:xfrm>
          <a:prstGeom prst="rect">
            <a:avLst/>
          </a:prstGeom>
          <a:noFill/>
        </p:spPr>
        <p:txBody>
          <a:bodyPr wrap="square" rtlCol="0">
            <a:spAutoFit/>
          </a:bodyPr>
          <a:lstStyle/>
          <a:p>
            <a:pPr algn="ctr"/>
            <a:r>
              <a:rPr lang="en-US" altLang="zh-CN" sz="7200" b="1" dirty="0">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Functional Units</a:t>
            </a:r>
            <a:endParaRPr lang="zh-CN" altLang="en-US" sz="7200" b="1" dirty="0">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78875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
                                        </p:tgtEl>
                                        <p:attrNameLst>
                                          <p:attrName>style.visibility</p:attrName>
                                        </p:attrNameLst>
                                      </p:cBhvr>
                                      <p:to>
                                        <p:strVal val="visible"/>
                                      </p:to>
                                    </p:set>
                                    <p:animEffect transition="in" filter="fade">
                                      <p:cBhvr>
                                        <p:cTn id="7" dur="500"/>
                                        <p:tgtEl>
                                          <p:spTgt spid="153"/>
                                        </p:tgtEl>
                                      </p:cBhvr>
                                    </p:animEffect>
                                  </p:childTnLst>
                                </p:cTn>
                              </p:par>
                              <p:par>
                                <p:cTn id="8" presetID="10" presetClass="entr" presetSubtype="0" fill="hold" nodeType="withEffect">
                                  <p:stCondLst>
                                    <p:cond delay="0"/>
                                  </p:stCondLst>
                                  <p:childTnLst>
                                    <p:set>
                                      <p:cBhvr>
                                        <p:cTn id="9" dur="1" fill="hold">
                                          <p:stCondLst>
                                            <p:cond delay="0"/>
                                          </p:stCondLst>
                                        </p:cTn>
                                        <p:tgtEl>
                                          <p:spTgt spid="154"/>
                                        </p:tgtEl>
                                        <p:attrNameLst>
                                          <p:attrName>style.visibility</p:attrName>
                                        </p:attrNameLst>
                                      </p:cBhvr>
                                      <p:to>
                                        <p:strVal val="visible"/>
                                      </p:to>
                                    </p:set>
                                    <p:animEffect transition="in" filter="fade">
                                      <p:cBhvr>
                                        <p:cTn id="10" dur="500"/>
                                        <p:tgtEl>
                                          <p:spTgt spid="1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6"/>
                                        </p:tgtEl>
                                        <p:attrNameLst>
                                          <p:attrName>style.visibility</p:attrName>
                                        </p:attrNameLst>
                                      </p:cBhvr>
                                      <p:to>
                                        <p:strVal val="visible"/>
                                      </p:to>
                                    </p:set>
                                    <p:animEffect transition="in" filter="fade">
                                      <p:cBhvr>
                                        <p:cTn id="15" dur="500"/>
                                        <p:tgtEl>
                                          <p:spTgt spid="86"/>
                                        </p:tgtEl>
                                      </p:cBhvr>
                                    </p:animEffect>
                                  </p:childTnLst>
                                </p:cTn>
                              </p:par>
                              <p:par>
                                <p:cTn id="16" presetID="10" presetClass="entr" presetSubtype="0" fill="hold" nodeType="withEffect">
                                  <p:stCondLst>
                                    <p:cond delay="0"/>
                                  </p:stCondLst>
                                  <p:childTnLst>
                                    <p:set>
                                      <p:cBhvr>
                                        <p:cTn id="17" dur="1" fill="hold">
                                          <p:stCondLst>
                                            <p:cond delay="0"/>
                                          </p:stCondLst>
                                        </p:cTn>
                                        <p:tgtEl>
                                          <p:spTgt spid="87"/>
                                        </p:tgtEl>
                                        <p:attrNameLst>
                                          <p:attrName>style.visibility</p:attrName>
                                        </p:attrNameLst>
                                      </p:cBhvr>
                                      <p:to>
                                        <p:strVal val="visible"/>
                                      </p:to>
                                    </p:set>
                                    <p:animEffect transition="in" filter="fade">
                                      <p:cBhvr>
                                        <p:cTn id="18" dur="500"/>
                                        <p:tgtEl>
                                          <p:spTgt spid="87"/>
                                        </p:tgtEl>
                                      </p:cBhvr>
                                    </p:animEffect>
                                  </p:childTnLst>
                                </p:cTn>
                              </p:par>
                              <p:par>
                                <p:cTn id="19" presetID="10" presetClass="entr" presetSubtype="0" fill="hold" nodeType="withEffect">
                                  <p:stCondLst>
                                    <p:cond delay="0"/>
                                  </p:stCondLst>
                                  <p:childTnLst>
                                    <p:set>
                                      <p:cBhvr>
                                        <p:cTn id="20" dur="1" fill="hold">
                                          <p:stCondLst>
                                            <p:cond delay="0"/>
                                          </p:stCondLst>
                                        </p:cTn>
                                        <p:tgtEl>
                                          <p:spTgt spid="88"/>
                                        </p:tgtEl>
                                        <p:attrNameLst>
                                          <p:attrName>style.visibility</p:attrName>
                                        </p:attrNameLst>
                                      </p:cBhvr>
                                      <p:to>
                                        <p:strVal val="visible"/>
                                      </p:to>
                                    </p:set>
                                    <p:animEffect transition="in" filter="fade">
                                      <p:cBhvr>
                                        <p:cTn id="21" dur="500"/>
                                        <p:tgtEl>
                                          <p:spTgt spid="8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500"/>
                                        <p:tgtEl>
                                          <p:spTgt spid="9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6"/>
                                        </p:tgtEl>
                                        <p:attrNameLst>
                                          <p:attrName>style.visibility</p:attrName>
                                        </p:attrNameLst>
                                      </p:cBhvr>
                                      <p:to>
                                        <p:strVal val="visible"/>
                                      </p:to>
                                    </p:set>
                                    <p:animEffect transition="in" filter="fade">
                                      <p:cBhvr>
                                        <p:cTn id="27" dur="500"/>
                                        <p:tgtEl>
                                          <p:spTgt spid="96"/>
                                        </p:tgtEl>
                                      </p:cBhvr>
                                    </p:animEffect>
                                  </p:childTnLst>
                                </p:cTn>
                              </p:par>
                              <p:par>
                                <p:cTn id="28" presetID="10" presetClass="entr" presetSubtype="0" fill="hold" nodeType="withEffect">
                                  <p:stCondLst>
                                    <p:cond delay="0"/>
                                  </p:stCondLst>
                                  <p:childTnLst>
                                    <p:set>
                                      <p:cBhvr>
                                        <p:cTn id="29" dur="1" fill="hold">
                                          <p:stCondLst>
                                            <p:cond delay="0"/>
                                          </p:stCondLst>
                                        </p:cTn>
                                        <p:tgtEl>
                                          <p:spTgt spid="98"/>
                                        </p:tgtEl>
                                        <p:attrNameLst>
                                          <p:attrName>style.visibility</p:attrName>
                                        </p:attrNameLst>
                                      </p:cBhvr>
                                      <p:to>
                                        <p:strVal val="visible"/>
                                      </p:to>
                                    </p:set>
                                    <p:animEffect transition="in" filter="fade">
                                      <p:cBhvr>
                                        <p:cTn id="30" dur="500"/>
                                        <p:tgtEl>
                                          <p:spTgt spid="9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par>
                                <p:cTn id="37" presetID="10" presetClass="entr" presetSubtype="0" fill="hold" nodeType="withEffect">
                                  <p:stCondLst>
                                    <p:cond delay="0"/>
                                  </p:stCondLst>
                                  <p:childTnLst>
                                    <p:set>
                                      <p:cBhvr>
                                        <p:cTn id="38" dur="1" fill="hold">
                                          <p:stCondLst>
                                            <p:cond delay="0"/>
                                          </p:stCondLst>
                                        </p:cTn>
                                        <p:tgtEl>
                                          <p:spTgt spid="101"/>
                                        </p:tgtEl>
                                        <p:attrNameLst>
                                          <p:attrName>style.visibility</p:attrName>
                                        </p:attrNameLst>
                                      </p:cBhvr>
                                      <p:to>
                                        <p:strVal val="visible"/>
                                      </p:to>
                                    </p:set>
                                    <p:animEffect transition="in" filter="fade">
                                      <p:cBhvr>
                                        <p:cTn id="39" dur="500"/>
                                        <p:tgtEl>
                                          <p:spTgt spid="101"/>
                                        </p:tgtEl>
                                      </p:cBhvr>
                                    </p:animEffect>
                                  </p:childTnLst>
                                </p:cTn>
                              </p:par>
                              <p:par>
                                <p:cTn id="40" presetID="10" presetClass="entr" presetSubtype="0" fill="hold" nodeType="withEffect">
                                  <p:stCondLst>
                                    <p:cond delay="0"/>
                                  </p:stCondLst>
                                  <p:childTnLst>
                                    <p:set>
                                      <p:cBhvr>
                                        <p:cTn id="41" dur="1" fill="hold">
                                          <p:stCondLst>
                                            <p:cond delay="0"/>
                                          </p:stCondLst>
                                        </p:cTn>
                                        <p:tgtEl>
                                          <p:spTgt spid="102"/>
                                        </p:tgtEl>
                                        <p:attrNameLst>
                                          <p:attrName>style.visibility</p:attrName>
                                        </p:attrNameLst>
                                      </p:cBhvr>
                                      <p:to>
                                        <p:strVal val="visible"/>
                                      </p:to>
                                    </p:set>
                                    <p:animEffect transition="in" filter="fade">
                                      <p:cBhvr>
                                        <p:cTn id="42" dur="500"/>
                                        <p:tgtEl>
                                          <p:spTgt spid="102"/>
                                        </p:tgtEl>
                                      </p:cBhvr>
                                    </p:animEffect>
                                  </p:childTnLst>
                                </p:cTn>
                              </p:par>
                              <p:par>
                                <p:cTn id="43" presetID="10" presetClass="entr" presetSubtype="0" fill="hold" nodeType="withEffect">
                                  <p:stCondLst>
                                    <p:cond delay="0"/>
                                  </p:stCondLst>
                                  <p:childTnLst>
                                    <p:set>
                                      <p:cBhvr>
                                        <p:cTn id="44" dur="1" fill="hold">
                                          <p:stCondLst>
                                            <p:cond delay="0"/>
                                          </p:stCondLst>
                                        </p:cTn>
                                        <p:tgtEl>
                                          <p:spTgt spid="105"/>
                                        </p:tgtEl>
                                        <p:attrNameLst>
                                          <p:attrName>style.visibility</p:attrName>
                                        </p:attrNameLst>
                                      </p:cBhvr>
                                      <p:to>
                                        <p:strVal val="visible"/>
                                      </p:to>
                                    </p:set>
                                    <p:animEffect transition="in" filter="fade">
                                      <p:cBhvr>
                                        <p:cTn id="45" dur="500"/>
                                        <p:tgtEl>
                                          <p:spTgt spid="10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08"/>
                                        </p:tgtEl>
                                        <p:attrNameLst>
                                          <p:attrName>style.visibility</p:attrName>
                                        </p:attrNameLst>
                                      </p:cBhvr>
                                      <p:to>
                                        <p:strVal val="visible"/>
                                      </p:to>
                                    </p:set>
                                    <p:animEffect transition="in" filter="fade">
                                      <p:cBhvr>
                                        <p:cTn id="48" dur="500"/>
                                        <p:tgtEl>
                                          <p:spTgt spid="108"/>
                                        </p:tgtEl>
                                      </p:cBhvr>
                                    </p:animEffect>
                                  </p:childTnLst>
                                </p:cTn>
                              </p:par>
                              <p:par>
                                <p:cTn id="49" presetID="10" presetClass="entr" presetSubtype="0" fill="hold" nodeType="withEffect">
                                  <p:stCondLst>
                                    <p:cond delay="0"/>
                                  </p:stCondLst>
                                  <p:childTnLst>
                                    <p:set>
                                      <p:cBhvr>
                                        <p:cTn id="50" dur="1" fill="hold">
                                          <p:stCondLst>
                                            <p:cond delay="0"/>
                                          </p:stCondLst>
                                        </p:cTn>
                                        <p:tgtEl>
                                          <p:spTgt spid="112"/>
                                        </p:tgtEl>
                                        <p:attrNameLst>
                                          <p:attrName>style.visibility</p:attrName>
                                        </p:attrNameLst>
                                      </p:cBhvr>
                                      <p:to>
                                        <p:strVal val="visible"/>
                                      </p:to>
                                    </p:set>
                                    <p:animEffect transition="in" filter="fade">
                                      <p:cBhvr>
                                        <p:cTn id="51" dur="500"/>
                                        <p:tgtEl>
                                          <p:spTgt spid="11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14"/>
                                        </p:tgtEl>
                                        <p:attrNameLst>
                                          <p:attrName>style.visibility</p:attrName>
                                        </p:attrNameLst>
                                      </p:cBhvr>
                                      <p:to>
                                        <p:strVal val="visible"/>
                                      </p:to>
                                    </p:set>
                                    <p:animEffect transition="in" filter="fade">
                                      <p:cBhvr>
                                        <p:cTn id="54" dur="500"/>
                                        <p:tgtEl>
                                          <p:spTgt spid="114"/>
                                        </p:tgtEl>
                                      </p:cBhvr>
                                    </p:animEffect>
                                  </p:childTnLst>
                                </p:cTn>
                              </p:par>
                              <p:par>
                                <p:cTn id="55" presetID="10" presetClass="entr" presetSubtype="0" fill="hold" nodeType="withEffect">
                                  <p:stCondLst>
                                    <p:cond delay="0"/>
                                  </p:stCondLst>
                                  <p:childTnLst>
                                    <p:set>
                                      <p:cBhvr>
                                        <p:cTn id="56" dur="1" fill="hold">
                                          <p:stCondLst>
                                            <p:cond delay="0"/>
                                          </p:stCondLst>
                                        </p:cTn>
                                        <p:tgtEl>
                                          <p:spTgt spid="115"/>
                                        </p:tgtEl>
                                        <p:attrNameLst>
                                          <p:attrName>style.visibility</p:attrName>
                                        </p:attrNameLst>
                                      </p:cBhvr>
                                      <p:to>
                                        <p:strVal val="visible"/>
                                      </p:to>
                                    </p:set>
                                    <p:animEffect transition="in" filter="fade">
                                      <p:cBhvr>
                                        <p:cTn id="57" dur="500"/>
                                        <p:tgtEl>
                                          <p:spTgt spid="115"/>
                                        </p:tgtEl>
                                      </p:cBhvr>
                                    </p:animEffect>
                                  </p:childTnLst>
                                </p:cTn>
                              </p:par>
                              <p:par>
                                <p:cTn id="58" presetID="10" presetClass="entr" presetSubtype="0" fill="hold" nodeType="withEffect">
                                  <p:stCondLst>
                                    <p:cond delay="0"/>
                                  </p:stCondLst>
                                  <p:childTnLst>
                                    <p:set>
                                      <p:cBhvr>
                                        <p:cTn id="59" dur="1" fill="hold">
                                          <p:stCondLst>
                                            <p:cond delay="0"/>
                                          </p:stCondLst>
                                        </p:cTn>
                                        <p:tgtEl>
                                          <p:spTgt spid="120"/>
                                        </p:tgtEl>
                                        <p:attrNameLst>
                                          <p:attrName>style.visibility</p:attrName>
                                        </p:attrNameLst>
                                      </p:cBhvr>
                                      <p:to>
                                        <p:strVal val="visible"/>
                                      </p:to>
                                    </p:set>
                                    <p:animEffect transition="in" filter="fade">
                                      <p:cBhvr>
                                        <p:cTn id="60" dur="500"/>
                                        <p:tgtEl>
                                          <p:spTgt spid="120"/>
                                        </p:tgtEl>
                                      </p:cBhvr>
                                    </p:animEffect>
                                  </p:childTnLst>
                                </p:cTn>
                              </p:par>
                              <p:par>
                                <p:cTn id="61" presetID="10" presetClass="entr" presetSubtype="0" fill="hold" nodeType="withEffect">
                                  <p:stCondLst>
                                    <p:cond delay="0"/>
                                  </p:stCondLst>
                                  <p:childTnLst>
                                    <p:set>
                                      <p:cBhvr>
                                        <p:cTn id="62" dur="1" fill="hold">
                                          <p:stCondLst>
                                            <p:cond delay="0"/>
                                          </p:stCondLst>
                                        </p:cTn>
                                        <p:tgtEl>
                                          <p:spTgt spid="123"/>
                                        </p:tgtEl>
                                        <p:attrNameLst>
                                          <p:attrName>style.visibility</p:attrName>
                                        </p:attrNameLst>
                                      </p:cBhvr>
                                      <p:to>
                                        <p:strVal val="visible"/>
                                      </p:to>
                                    </p:set>
                                    <p:animEffect transition="in" filter="fade">
                                      <p:cBhvr>
                                        <p:cTn id="63" dur="500"/>
                                        <p:tgtEl>
                                          <p:spTgt spid="12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25"/>
                                        </p:tgtEl>
                                        <p:attrNameLst>
                                          <p:attrName>style.visibility</p:attrName>
                                        </p:attrNameLst>
                                      </p:cBhvr>
                                      <p:to>
                                        <p:strVal val="visible"/>
                                      </p:to>
                                    </p:set>
                                    <p:animEffect transition="in" filter="fade">
                                      <p:cBhvr>
                                        <p:cTn id="66" dur="500"/>
                                        <p:tgtEl>
                                          <p:spTgt spid="125"/>
                                        </p:tgtEl>
                                      </p:cBhvr>
                                    </p:animEffect>
                                  </p:childTnLst>
                                </p:cTn>
                              </p:par>
                              <p:par>
                                <p:cTn id="67" presetID="10" presetClass="entr" presetSubtype="0" fill="hold" nodeType="withEffect">
                                  <p:stCondLst>
                                    <p:cond delay="0"/>
                                  </p:stCondLst>
                                  <p:childTnLst>
                                    <p:set>
                                      <p:cBhvr>
                                        <p:cTn id="68" dur="1" fill="hold">
                                          <p:stCondLst>
                                            <p:cond delay="0"/>
                                          </p:stCondLst>
                                        </p:cTn>
                                        <p:tgtEl>
                                          <p:spTgt spid="126"/>
                                        </p:tgtEl>
                                        <p:attrNameLst>
                                          <p:attrName>style.visibility</p:attrName>
                                        </p:attrNameLst>
                                      </p:cBhvr>
                                      <p:to>
                                        <p:strVal val="visible"/>
                                      </p:to>
                                    </p:set>
                                    <p:animEffect transition="in" filter="fade">
                                      <p:cBhvr>
                                        <p:cTn id="69" dur="500"/>
                                        <p:tgtEl>
                                          <p:spTgt spid="126"/>
                                        </p:tgtEl>
                                      </p:cBhvr>
                                    </p:animEffect>
                                  </p:childTnLst>
                                </p:cTn>
                              </p:par>
                              <p:par>
                                <p:cTn id="70" presetID="10" presetClass="entr" presetSubtype="0" fill="hold" nodeType="withEffect">
                                  <p:stCondLst>
                                    <p:cond delay="0"/>
                                  </p:stCondLst>
                                  <p:childTnLst>
                                    <p:set>
                                      <p:cBhvr>
                                        <p:cTn id="71" dur="1" fill="hold">
                                          <p:stCondLst>
                                            <p:cond delay="0"/>
                                          </p:stCondLst>
                                        </p:cTn>
                                        <p:tgtEl>
                                          <p:spTgt spid="127"/>
                                        </p:tgtEl>
                                        <p:attrNameLst>
                                          <p:attrName>style.visibility</p:attrName>
                                        </p:attrNameLst>
                                      </p:cBhvr>
                                      <p:to>
                                        <p:strVal val="visible"/>
                                      </p:to>
                                    </p:set>
                                    <p:animEffect transition="in" filter="fade">
                                      <p:cBhvr>
                                        <p:cTn id="72" dur="500"/>
                                        <p:tgtEl>
                                          <p:spTgt spid="12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30"/>
                                        </p:tgtEl>
                                        <p:attrNameLst>
                                          <p:attrName>style.visibility</p:attrName>
                                        </p:attrNameLst>
                                      </p:cBhvr>
                                      <p:to>
                                        <p:strVal val="visible"/>
                                      </p:to>
                                    </p:set>
                                    <p:animEffect transition="in" filter="fade">
                                      <p:cBhvr>
                                        <p:cTn id="75" dur="500"/>
                                        <p:tgtEl>
                                          <p:spTgt spid="130"/>
                                        </p:tgtEl>
                                      </p:cBhvr>
                                    </p:animEffect>
                                  </p:childTnLst>
                                </p:cTn>
                              </p:par>
                              <p:par>
                                <p:cTn id="76" presetID="10" presetClass="entr" presetSubtype="0" fill="hold" nodeType="withEffect">
                                  <p:stCondLst>
                                    <p:cond delay="0"/>
                                  </p:stCondLst>
                                  <p:childTnLst>
                                    <p:set>
                                      <p:cBhvr>
                                        <p:cTn id="77" dur="1" fill="hold">
                                          <p:stCondLst>
                                            <p:cond delay="0"/>
                                          </p:stCondLst>
                                        </p:cTn>
                                        <p:tgtEl>
                                          <p:spTgt spid="131"/>
                                        </p:tgtEl>
                                        <p:attrNameLst>
                                          <p:attrName>style.visibility</p:attrName>
                                        </p:attrNameLst>
                                      </p:cBhvr>
                                      <p:to>
                                        <p:strVal val="visible"/>
                                      </p:to>
                                    </p:set>
                                    <p:animEffect transition="in" filter="fade">
                                      <p:cBhvr>
                                        <p:cTn id="78" dur="500"/>
                                        <p:tgtEl>
                                          <p:spTgt spid="13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32"/>
                                        </p:tgtEl>
                                        <p:attrNameLst>
                                          <p:attrName>style.visibility</p:attrName>
                                        </p:attrNameLst>
                                      </p:cBhvr>
                                      <p:to>
                                        <p:strVal val="visible"/>
                                      </p:to>
                                    </p:set>
                                    <p:animEffect transition="in" filter="fade">
                                      <p:cBhvr>
                                        <p:cTn id="81" dur="500"/>
                                        <p:tgtEl>
                                          <p:spTgt spid="132"/>
                                        </p:tgtEl>
                                      </p:cBhvr>
                                    </p:animEffect>
                                  </p:childTnLst>
                                </p:cTn>
                              </p:par>
                              <p:par>
                                <p:cTn id="82" presetID="10" presetClass="entr" presetSubtype="0" fill="hold" nodeType="withEffect">
                                  <p:stCondLst>
                                    <p:cond delay="0"/>
                                  </p:stCondLst>
                                  <p:childTnLst>
                                    <p:set>
                                      <p:cBhvr>
                                        <p:cTn id="83" dur="1" fill="hold">
                                          <p:stCondLst>
                                            <p:cond delay="0"/>
                                          </p:stCondLst>
                                        </p:cTn>
                                        <p:tgtEl>
                                          <p:spTgt spid="133"/>
                                        </p:tgtEl>
                                        <p:attrNameLst>
                                          <p:attrName>style.visibility</p:attrName>
                                        </p:attrNameLst>
                                      </p:cBhvr>
                                      <p:to>
                                        <p:strVal val="visible"/>
                                      </p:to>
                                    </p:set>
                                    <p:animEffect transition="in" filter="fade">
                                      <p:cBhvr>
                                        <p:cTn id="84" dur="500"/>
                                        <p:tgtEl>
                                          <p:spTgt spid="133"/>
                                        </p:tgtEl>
                                      </p:cBhvr>
                                    </p:animEffect>
                                  </p:childTnLst>
                                </p:cTn>
                              </p:par>
                              <p:par>
                                <p:cTn id="85" presetID="10" presetClass="entr" presetSubtype="0" fill="hold" nodeType="withEffect">
                                  <p:stCondLst>
                                    <p:cond delay="0"/>
                                  </p:stCondLst>
                                  <p:childTnLst>
                                    <p:set>
                                      <p:cBhvr>
                                        <p:cTn id="86" dur="1" fill="hold">
                                          <p:stCondLst>
                                            <p:cond delay="0"/>
                                          </p:stCondLst>
                                        </p:cTn>
                                        <p:tgtEl>
                                          <p:spTgt spid="135"/>
                                        </p:tgtEl>
                                        <p:attrNameLst>
                                          <p:attrName>style.visibility</p:attrName>
                                        </p:attrNameLst>
                                      </p:cBhvr>
                                      <p:to>
                                        <p:strVal val="visible"/>
                                      </p:to>
                                    </p:set>
                                    <p:animEffect transition="in" filter="fade">
                                      <p:cBhvr>
                                        <p:cTn id="87" dur="500"/>
                                        <p:tgtEl>
                                          <p:spTgt spid="13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38"/>
                                        </p:tgtEl>
                                        <p:attrNameLst>
                                          <p:attrName>style.visibility</p:attrName>
                                        </p:attrNameLst>
                                      </p:cBhvr>
                                      <p:to>
                                        <p:strVal val="visible"/>
                                      </p:to>
                                    </p:set>
                                    <p:animEffect transition="in" filter="fade">
                                      <p:cBhvr>
                                        <p:cTn id="90" dur="500"/>
                                        <p:tgtEl>
                                          <p:spTgt spid="138"/>
                                        </p:tgtEl>
                                      </p:cBhvr>
                                    </p:animEffect>
                                  </p:childTnLst>
                                </p:cTn>
                              </p:par>
                              <p:par>
                                <p:cTn id="91" presetID="10" presetClass="entr" presetSubtype="0" fill="hold" nodeType="withEffect">
                                  <p:stCondLst>
                                    <p:cond delay="0"/>
                                  </p:stCondLst>
                                  <p:childTnLst>
                                    <p:set>
                                      <p:cBhvr>
                                        <p:cTn id="92" dur="1" fill="hold">
                                          <p:stCondLst>
                                            <p:cond delay="0"/>
                                          </p:stCondLst>
                                        </p:cTn>
                                        <p:tgtEl>
                                          <p:spTgt spid="139"/>
                                        </p:tgtEl>
                                        <p:attrNameLst>
                                          <p:attrName>style.visibility</p:attrName>
                                        </p:attrNameLst>
                                      </p:cBhvr>
                                      <p:to>
                                        <p:strVal val="visible"/>
                                      </p:to>
                                    </p:set>
                                    <p:animEffect transition="in" filter="fade">
                                      <p:cBhvr>
                                        <p:cTn id="93" dur="500"/>
                                        <p:tgtEl>
                                          <p:spTgt spid="139"/>
                                        </p:tgtEl>
                                      </p:cBhvr>
                                    </p:animEffect>
                                  </p:childTnLst>
                                </p:cTn>
                              </p:par>
                              <p:par>
                                <p:cTn id="94" presetID="10" presetClass="entr" presetSubtype="0" fill="hold" nodeType="withEffect">
                                  <p:stCondLst>
                                    <p:cond delay="0"/>
                                  </p:stCondLst>
                                  <p:childTnLst>
                                    <p:set>
                                      <p:cBhvr>
                                        <p:cTn id="95" dur="1" fill="hold">
                                          <p:stCondLst>
                                            <p:cond delay="0"/>
                                          </p:stCondLst>
                                        </p:cTn>
                                        <p:tgtEl>
                                          <p:spTgt spid="141"/>
                                        </p:tgtEl>
                                        <p:attrNameLst>
                                          <p:attrName>style.visibility</p:attrName>
                                        </p:attrNameLst>
                                      </p:cBhvr>
                                      <p:to>
                                        <p:strVal val="visible"/>
                                      </p:to>
                                    </p:set>
                                    <p:animEffect transition="in" filter="fade">
                                      <p:cBhvr>
                                        <p:cTn id="96" dur="500"/>
                                        <p:tgtEl>
                                          <p:spTgt spid="141"/>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155"/>
                                        </p:tgtEl>
                                        <p:attrNameLst>
                                          <p:attrName>style.visibility</p:attrName>
                                        </p:attrNameLst>
                                      </p:cBhvr>
                                      <p:to>
                                        <p:strVal val="visible"/>
                                      </p:to>
                                    </p:set>
                                    <p:animEffect transition="in" filter="fade">
                                      <p:cBhvr>
                                        <p:cTn id="101" dur="500"/>
                                        <p:tgtEl>
                                          <p:spTgt spid="155"/>
                                        </p:tgtEl>
                                      </p:cBhvr>
                                    </p:animEffect>
                                  </p:childTnLst>
                                </p:cTn>
                              </p:par>
                              <p:par>
                                <p:cTn id="102" presetID="10" presetClass="entr" presetSubtype="0" fill="hold" nodeType="withEffect">
                                  <p:stCondLst>
                                    <p:cond delay="0"/>
                                  </p:stCondLst>
                                  <p:childTnLst>
                                    <p:set>
                                      <p:cBhvr>
                                        <p:cTn id="103" dur="1" fill="hold">
                                          <p:stCondLst>
                                            <p:cond delay="0"/>
                                          </p:stCondLst>
                                        </p:cTn>
                                        <p:tgtEl>
                                          <p:spTgt spid="157"/>
                                        </p:tgtEl>
                                        <p:attrNameLst>
                                          <p:attrName>style.visibility</p:attrName>
                                        </p:attrNameLst>
                                      </p:cBhvr>
                                      <p:to>
                                        <p:strVal val="visible"/>
                                      </p:to>
                                    </p:set>
                                    <p:animEffect transition="in" filter="fade">
                                      <p:cBhvr>
                                        <p:cTn id="104" dur="500"/>
                                        <p:tgtEl>
                                          <p:spTgt spid="157"/>
                                        </p:tgtEl>
                                      </p:cBhvr>
                                    </p:animEffect>
                                  </p:childTnLst>
                                </p:cTn>
                              </p:par>
                              <p:par>
                                <p:cTn id="105" presetID="10" presetClass="entr" presetSubtype="0" fill="hold" nodeType="withEffect">
                                  <p:stCondLst>
                                    <p:cond delay="0"/>
                                  </p:stCondLst>
                                  <p:childTnLst>
                                    <p:set>
                                      <p:cBhvr>
                                        <p:cTn id="106" dur="1" fill="hold">
                                          <p:stCondLst>
                                            <p:cond delay="0"/>
                                          </p:stCondLst>
                                        </p:cTn>
                                        <p:tgtEl>
                                          <p:spTgt spid="156"/>
                                        </p:tgtEl>
                                        <p:attrNameLst>
                                          <p:attrName>style.visibility</p:attrName>
                                        </p:attrNameLst>
                                      </p:cBhvr>
                                      <p:to>
                                        <p:strVal val="visible"/>
                                      </p:to>
                                    </p:set>
                                    <p:animEffect transition="in" filter="fade">
                                      <p:cBhvr>
                                        <p:cTn id="107" dur="500"/>
                                        <p:tgtEl>
                                          <p:spTgt spid="156"/>
                                        </p:tgtEl>
                                      </p:cBhvr>
                                    </p:animEffect>
                                  </p:childTnLst>
                                </p:cTn>
                              </p:par>
                              <p:par>
                                <p:cTn id="108" presetID="10" presetClass="entr" presetSubtype="0" fill="hold" nodeType="withEffect">
                                  <p:stCondLst>
                                    <p:cond delay="0"/>
                                  </p:stCondLst>
                                  <p:childTnLst>
                                    <p:set>
                                      <p:cBhvr>
                                        <p:cTn id="109" dur="1" fill="hold">
                                          <p:stCondLst>
                                            <p:cond delay="0"/>
                                          </p:stCondLst>
                                        </p:cTn>
                                        <p:tgtEl>
                                          <p:spTgt spid="158"/>
                                        </p:tgtEl>
                                        <p:attrNameLst>
                                          <p:attrName>style.visibility</p:attrName>
                                        </p:attrNameLst>
                                      </p:cBhvr>
                                      <p:to>
                                        <p:strVal val="visible"/>
                                      </p:to>
                                    </p:set>
                                    <p:animEffect transition="in" filter="fade">
                                      <p:cBhvr>
                                        <p:cTn id="110" dur="500"/>
                                        <p:tgtEl>
                                          <p:spTgt spid="158"/>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xit" presetSubtype="0" fill="hold" nodeType="clickEffect">
                                  <p:stCondLst>
                                    <p:cond delay="0"/>
                                  </p:stCondLst>
                                  <p:childTnLst>
                                    <p:animEffect transition="out" filter="fade">
                                      <p:cBhvr>
                                        <p:cTn id="114" dur="500"/>
                                        <p:tgtEl>
                                          <p:spTgt spid="153"/>
                                        </p:tgtEl>
                                      </p:cBhvr>
                                    </p:animEffect>
                                    <p:set>
                                      <p:cBhvr>
                                        <p:cTn id="115" dur="1" fill="hold">
                                          <p:stCondLst>
                                            <p:cond delay="499"/>
                                          </p:stCondLst>
                                        </p:cTn>
                                        <p:tgtEl>
                                          <p:spTgt spid="153"/>
                                        </p:tgtEl>
                                        <p:attrNameLst>
                                          <p:attrName>style.visibility</p:attrName>
                                        </p:attrNameLst>
                                      </p:cBhvr>
                                      <p:to>
                                        <p:strVal val="hidden"/>
                                      </p:to>
                                    </p:set>
                                  </p:childTnLst>
                                </p:cTn>
                              </p:par>
                              <p:par>
                                <p:cTn id="116" presetID="10" presetClass="exit" presetSubtype="0" fill="hold" nodeType="withEffect">
                                  <p:stCondLst>
                                    <p:cond delay="0"/>
                                  </p:stCondLst>
                                  <p:childTnLst>
                                    <p:animEffect transition="out" filter="fade">
                                      <p:cBhvr>
                                        <p:cTn id="117" dur="500"/>
                                        <p:tgtEl>
                                          <p:spTgt spid="154"/>
                                        </p:tgtEl>
                                      </p:cBhvr>
                                    </p:animEffect>
                                    <p:set>
                                      <p:cBhvr>
                                        <p:cTn id="118" dur="1" fill="hold">
                                          <p:stCondLst>
                                            <p:cond delay="499"/>
                                          </p:stCondLst>
                                        </p:cTn>
                                        <p:tgtEl>
                                          <p:spTgt spid="154"/>
                                        </p:tgtEl>
                                        <p:attrNameLst>
                                          <p:attrName>style.visibility</p:attrName>
                                        </p:attrNameLst>
                                      </p:cBhvr>
                                      <p:to>
                                        <p:strVal val="hidden"/>
                                      </p:to>
                                    </p:set>
                                  </p:childTnLst>
                                </p:cTn>
                              </p:par>
                              <p:par>
                                <p:cTn id="119" presetID="10" presetClass="exit" presetSubtype="0" fill="hold" grpId="0" nodeType="withEffect">
                                  <p:stCondLst>
                                    <p:cond delay="0"/>
                                  </p:stCondLst>
                                  <p:childTnLst>
                                    <p:animEffect transition="out" filter="fade">
                                      <p:cBhvr>
                                        <p:cTn id="120" dur="500"/>
                                        <p:tgtEl>
                                          <p:spTgt spid="79"/>
                                        </p:tgtEl>
                                      </p:cBhvr>
                                    </p:animEffect>
                                    <p:set>
                                      <p:cBhvr>
                                        <p:cTn id="121" dur="1" fill="hold">
                                          <p:stCondLst>
                                            <p:cond delay="499"/>
                                          </p:stCondLst>
                                        </p:cTn>
                                        <p:tgtEl>
                                          <p:spTgt spid="79"/>
                                        </p:tgtEl>
                                        <p:attrNameLst>
                                          <p:attrName>style.visibility</p:attrName>
                                        </p:attrNameLst>
                                      </p:cBhvr>
                                      <p:to>
                                        <p:strVal val="hidden"/>
                                      </p:to>
                                    </p:set>
                                  </p:childTnLst>
                                </p:cTn>
                              </p:par>
                              <p:par>
                                <p:cTn id="122" presetID="10" presetClass="exit" presetSubtype="0" fill="hold" grpId="0" nodeType="withEffect">
                                  <p:stCondLst>
                                    <p:cond delay="0"/>
                                  </p:stCondLst>
                                  <p:childTnLst>
                                    <p:animEffect transition="out" filter="fade">
                                      <p:cBhvr>
                                        <p:cTn id="123" dur="500"/>
                                        <p:tgtEl>
                                          <p:spTgt spid="81"/>
                                        </p:tgtEl>
                                      </p:cBhvr>
                                    </p:animEffect>
                                    <p:set>
                                      <p:cBhvr>
                                        <p:cTn id="124" dur="1" fill="hold">
                                          <p:stCondLst>
                                            <p:cond delay="499"/>
                                          </p:stCondLst>
                                        </p:cTn>
                                        <p:tgtEl>
                                          <p:spTgt spid="81"/>
                                        </p:tgtEl>
                                        <p:attrNameLst>
                                          <p:attrName>style.visibility</p:attrName>
                                        </p:attrNameLst>
                                      </p:cBhvr>
                                      <p:to>
                                        <p:strVal val="hidden"/>
                                      </p:to>
                                    </p:set>
                                  </p:childTnLst>
                                </p:cTn>
                              </p:par>
                              <p:par>
                                <p:cTn id="125" presetID="10" presetClass="exit" presetSubtype="0" fill="hold" grpId="0" nodeType="withEffect">
                                  <p:stCondLst>
                                    <p:cond delay="0"/>
                                  </p:stCondLst>
                                  <p:childTnLst>
                                    <p:animEffect transition="out" filter="fade">
                                      <p:cBhvr>
                                        <p:cTn id="126" dur="500"/>
                                        <p:tgtEl>
                                          <p:spTgt spid="85"/>
                                        </p:tgtEl>
                                      </p:cBhvr>
                                    </p:animEffect>
                                    <p:set>
                                      <p:cBhvr>
                                        <p:cTn id="127" dur="1" fill="hold">
                                          <p:stCondLst>
                                            <p:cond delay="499"/>
                                          </p:stCondLst>
                                        </p:cTn>
                                        <p:tgtEl>
                                          <p:spTgt spid="85"/>
                                        </p:tgtEl>
                                        <p:attrNameLst>
                                          <p:attrName>style.visibility</p:attrName>
                                        </p:attrNameLst>
                                      </p:cBhvr>
                                      <p:to>
                                        <p:strVal val="hidden"/>
                                      </p:to>
                                    </p:set>
                                  </p:childTnLst>
                                </p:cTn>
                              </p:par>
                              <p:par>
                                <p:cTn id="128" presetID="10" presetClass="exit" presetSubtype="0" fill="hold" grpId="0" nodeType="withEffect">
                                  <p:stCondLst>
                                    <p:cond delay="0"/>
                                  </p:stCondLst>
                                  <p:childTnLst>
                                    <p:animEffect transition="out" filter="fade">
                                      <p:cBhvr>
                                        <p:cTn id="129" dur="500"/>
                                        <p:tgtEl>
                                          <p:spTgt spid="97"/>
                                        </p:tgtEl>
                                      </p:cBhvr>
                                    </p:animEffect>
                                    <p:set>
                                      <p:cBhvr>
                                        <p:cTn id="130" dur="1" fill="hold">
                                          <p:stCondLst>
                                            <p:cond delay="499"/>
                                          </p:stCondLst>
                                        </p:cTn>
                                        <p:tgtEl>
                                          <p:spTgt spid="97"/>
                                        </p:tgtEl>
                                        <p:attrNameLst>
                                          <p:attrName>style.visibility</p:attrName>
                                        </p:attrNameLst>
                                      </p:cBhvr>
                                      <p:to>
                                        <p:strVal val="hidden"/>
                                      </p:to>
                                    </p:set>
                                  </p:childTnLst>
                                </p:cTn>
                              </p:par>
                              <p:par>
                                <p:cTn id="131" presetID="10" presetClass="exit" presetSubtype="0" fill="hold" grpId="0" nodeType="withEffect">
                                  <p:stCondLst>
                                    <p:cond delay="0"/>
                                  </p:stCondLst>
                                  <p:childTnLst>
                                    <p:animEffect transition="out" filter="fade">
                                      <p:cBhvr>
                                        <p:cTn id="132" dur="500"/>
                                        <p:tgtEl>
                                          <p:spTgt spid="134"/>
                                        </p:tgtEl>
                                      </p:cBhvr>
                                    </p:animEffect>
                                    <p:set>
                                      <p:cBhvr>
                                        <p:cTn id="133" dur="1" fill="hold">
                                          <p:stCondLst>
                                            <p:cond delay="499"/>
                                          </p:stCondLst>
                                        </p:cTn>
                                        <p:tgtEl>
                                          <p:spTgt spid="134"/>
                                        </p:tgtEl>
                                        <p:attrNameLst>
                                          <p:attrName>style.visibility</p:attrName>
                                        </p:attrNameLst>
                                      </p:cBhvr>
                                      <p:to>
                                        <p:strVal val="hidden"/>
                                      </p:to>
                                    </p:set>
                                  </p:childTnLst>
                                </p:cTn>
                              </p:par>
                              <p:par>
                                <p:cTn id="134" presetID="10" presetClass="exit" presetSubtype="0" fill="hold" grpId="0" nodeType="withEffect">
                                  <p:stCondLst>
                                    <p:cond delay="0"/>
                                  </p:stCondLst>
                                  <p:childTnLst>
                                    <p:animEffect transition="out" filter="fade">
                                      <p:cBhvr>
                                        <p:cTn id="135" dur="500"/>
                                        <p:tgtEl>
                                          <p:spTgt spid="140"/>
                                        </p:tgtEl>
                                      </p:cBhvr>
                                    </p:animEffect>
                                    <p:set>
                                      <p:cBhvr>
                                        <p:cTn id="136" dur="1" fill="hold">
                                          <p:stCondLst>
                                            <p:cond delay="499"/>
                                          </p:stCondLst>
                                        </p:cTn>
                                        <p:tgtEl>
                                          <p:spTgt spid="140"/>
                                        </p:tgtEl>
                                        <p:attrNameLst>
                                          <p:attrName>style.visibility</p:attrName>
                                        </p:attrNameLst>
                                      </p:cBhvr>
                                      <p:to>
                                        <p:strVal val="hidden"/>
                                      </p:to>
                                    </p:set>
                                  </p:childTnLst>
                                </p:cTn>
                              </p:par>
                              <p:par>
                                <p:cTn id="137" presetID="10" presetClass="exit" presetSubtype="0" fill="hold" grpId="0" nodeType="withEffect">
                                  <p:stCondLst>
                                    <p:cond delay="0"/>
                                  </p:stCondLst>
                                  <p:childTnLst>
                                    <p:animEffect transition="out" filter="fade">
                                      <p:cBhvr>
                                        <p:cTn id="138" dur="500"/>
                                        <p:tgtEl>
                                          <p:spTgt spid="92"/>
                                        </p:tgtEl>
                                      </p:cBhvr>
                                    </p:animEffect>
                                    <p:set>
                                      <p:cBhvr>
                                        <p:cTn id="139" dur="1" fill="hold">
                                          <p:stCondLst>
                                            <p:cond delay="499"/>
                                          </p:stCondLst>
                                        </p:cTn>
                                        <p:tgtEl>
                                          <p:spTgt spid="92"/>
                                        </p:tgtEl>
                                        <p:attrNameLst>
                                          <p:attrName>style.visibility</p:attrName>
                                        </p:attrNameLst>
                                      </p:cBhvr>
                                      <p:to>
                                        <p:strVal val="hidden"/>
                                      </p:to>
                                    </p:set>
                                  </p:childTnLst>
                                </p:cTn>
                              </p:par>
                              <p:par>
                                <p:cTn id="140" presetID="10" presetClass="exit" presetSubtype="0" fill="hold" grpId="0" nodeType="withEffect">
                                  <p:stCondLst>
                                    <p:cond delay="0"/>
                                  </p:stCondLst>
                                  <p:childTnLst>
                                    <p:animEffect transition="out" filter="fade">
                                      <p:cBhvr>
                                        <p:cTn id="141" dur="500"/>
                                        <p:tgtEl>
                                          <p:spTgt spid="109"/>
                                        </p:tgtEl>
                                      </p:cBhvr>
                                    </p:animEffect>
                                    <p:set>
                                      <p:cBhvr>
                                        <p:cTn id="142" dur="1" fill="hold">
                                          <p:stCondLst>
                                            <p:cond delay="499"/>
                                          </p:stCondLst>
                                        </p:cTn>
                                        <p:tgtEl>
                                          <p:spTgt spid="109"/>
                                        </p:tgtEl>
                                        <p:attrNameLst>
                                          <p:attrName>style.visibility</p:attrName>
                                        </p:attrNameLst>
                                      </p:cBhvr>
                                      <p:to>
                                        <p:strVal val="hidden"/>
                                      </p:to>
                                    </p:set>
                                  </p:childTnLst>
                                </p:cTn>
                              </p:par>
                              <p:par>
                                <p:cTn id="143" presetID="10" presetClass="exit" presetSubtype="0" fill="hold" grpId="0" nodeType="withEffect">
                                  <p:stCondLst>
                                    <p:cond delay="0"/>
                                  </p:stCondLst>
                                  <p:childTnLst>
                                    <p:animEffect transition="out" filter="fade">
                                      <p:cBhvr>
                                        <p:cTn id="144" dur="500"/>
                                        <p:tgtEl>
                                          <p:spTgt spid="110"/>
                                        </p:tgtEl>
                                      </p:cBhvr>
                                    </p:animEffect>
                                    <p:set>
                                      <p:cBhvr>
                                        <p:cTn id="145" dur="1" fill="hold">
                                          <p:stCondLst>
                                            <p:cond delay="499"/>
                                          </p:stCondLst>
                                        </p:cTn>
                                        <p:tgtEl>
                                          <p:spTgt spid="110"/>
                                        </p:tgtEl>
                                        <p:attrNameLst>
                                          <p:attrName>style.visibility</p:attrName>
                                        </p:attrNameLst>
                                      </p:cBhvr>
                                      <p:to>
                                        <p:strVal val="hidden"/>
                                      </p:to>
                                    </p:set>
                                  </p:childTnLst>
                                </p:cTn>
                              </p:par>
                              <p:par>
                                <p:cTn id="146" presetID="10" presetClass="exit" presetSubtype="0" fill="hold" grpId="0" nodeType="withEffect">
                                  <p:stCondLst>
                                    <p:cond delay="0"/>
                                  </p:stCondLst>
                                  <p:childTnLst>
                                    <p:animEffect transition="out" filter="fade">
                                      <p:cBhvr>
                                        <p:cTn id="147" dur="500"/>
                                        <p:tgtEl>
                                          <p:spTgt spid="111"/>
                                        </p:tgtEl>
                                      </p:cBhvr>
                                    </p:animEffect>
                                    <p:set>
                                      <p:cBhvr>
                                        <p:cTn id="148" dur="1" fill="hold">
                                          <p:stCondLst>
                                            <p:cond delay="499"/>
                                          </p:stCondLst>
                                        </p:cTn>
                                        <p:tgtEl>
                                          <p:spTgt spid="111"/>
                                        </p:tgtEl>
                                        <p:attrNameLst>
                                          <p:attrName>style.visibility</p:attrName>
                                        </p:attrNameLst>
                                      </p:cBhvr>
                                      <p:to>
                                        <p:strVal val="hidden"/>
                                      </p:to>
                                    </p:set>
                                  </p:childTnLst>
                                </p:cTn>
                              </p:par>
                              <p:par>
                                <p:cTn id="149" presetID="10" presetClass="exit" presetSubtype="0" fill="hold" grpId="0" nodeType="withEffect">
                                  <p:stCondLst>
                                    <p:cond delay="0"/>
                                  </p:stCondLst>
                                  <p:childTnLst>
                                    <p:animEffect transition="out" filter="fade">
                                      <p:cBhvr>
                                        <p:cTn id="150" dur="500"/>
                                        <p:tgtEl>
                                          <p:spTgt spid="113"/>
                                        </p:tgtEl>
                                      </p:cBhvr>
                                    </p:animEffect>
                                    <p:set>
                                      <p:cBhvr>
                                        <p:cTn id="151" dur="1" fill="hold">
                                          <p:stCondLst>
                                            <p:cond delay="499"/>
                                          </p:stCondLst>
                                        </p:cTn>
                                        <p:tgtEl>
                                          <p:spTgt spid="113"/>
                                        </p:tgtEl>
                                        <p:attrNameLst>
                                          <p:attrName>style.visibility</p:attrName>
                                        </p:attrNameLst>
                                      </p:cBhvr>
                                      <p:to>
                                        <p:strVal val="hidden"/>
                                      </p:to>
                                    </p:set>
                                  </p:childTnLst>
                                </p:cTn>
                              </p:par>
                              <p:par>
                                <p:cTn id="152" presetID="10" presetClass="exit" presetSubtype="0" fill="hold" grpId="0" nodeType="withEffect">
                                  <p:stCondLst>
                                    <p:cond delay="0"/>
                                  </p:stCondLst>
                                  <p:childTnLst>
                                    <p:animEffect transition="out" filter="fade">
                                      <p:cBhvr>
                                        <p:cTn id="153" dur="500"/>
                                        <p:tgtEl>
                                          <p:spTgt spid="116"/>
                                        </p:tgtEl>
                                      </p:cBhvr>
                                    </p:animEffect>
                                    <p:set>
                                      <p:cBhvr>
                                        <p:cTn id="154" dur="1" fill="hold">
                                          <p:stCondLst>
                                            <p:cond delay="499"/>
                                          </p:stCondLst>
                                        </p:cTn>
                                        <p:tgtEl>
                                          <p:spTgt spid="116"/>
                                        </p:tgtEl>
                                        <p:attrNameLst>
                                          <p:attrName>style.visibility</p:attrName>
                                        </p:attrNameLst>
                                      </p:cBhvr>
                                      <p:to>
                                        <p:strVal val="hidden"/>
                                      </p:to>
                                    </p:set>
                                  </p:childTnLst>
                                </p:cTn>
                              </p:par>
                              <p:par>
                                <p:cTn id="155" presetID="10" presetClass="exit" presetSubtype="0" fill="hold" grpId="0" nodeType="withEffect">
                                  <p:stCondLst>
                                    <p:cond delay="0"/>
                                  </p:stCondLst>
                                  <p:childTnLst>
                                    <p:animEffect transition="out" filter="fade">
                                      <p:cBhvr>
                                        <p:cTn id="156" dur="500"/>
                                        <p:tgtEl>
                                          <p:spTgt spid="77"/>
                                        </p:tgtEl>
                                      </p:cBhvr>
                                    </p:animEffect>
                                    <p:set>
                                      <p:cBhvr>
                                        <p:cTn id="157" dur="1" fill="hold">
                                          <p:stCondLst>
                                            <p:cond delay="499"/>
                                          </p:stCondLst>
                                        </p:cTn>
                                        <p:tgtEl>
                                          <p:spTgt spid="77"/>
                                        </p:tgtEl>
                                        <p:attrNameLst>
                                          <p:attrName>style.visibility</p:attrName>
                                        </p:attrNameLst>
                                      </p:cBhvr>
                                      <p:to>
                                        <p:strVal val="hidden"/>
                                      </p:to>
                                    </p:set>
                                  </p:childTnLst>
                                </p:cTn>
                              </p:par>
                              <p:par>
                                <p:cTn id="158" presetID="10" presetClass="exit" presetSubtype="0" fill="hold" grpId="1" nodeType="withEffect">
                                  <p:stCondLst>
                                    <p:cond delay="0"/>
                                  </p:stCondLst>
                                  <p:childTnLst>
                                    <p:animEffect transition="out" filter="fade">
                                      <p:cBhvr>
                                        <p:cTn id="159" dur="500"/>
                                        <p:tgtEl>
                                          <p:spTgt spid="138"/>
                                        </p:tgtEl>
                                      </p:cBhvr>
                                    </p:animEffect>
                                    <p:set>
                                      <p:cBhvr>
                                        <p:cTn id="160" dur="1" fill="hold">
                                          <p:stCondLst>
                                            <p:cond delay="499"/>
                                          </p:stCondLst>
                                        </p:cTn>
                                        <p:tgtEl>
                                          <p:spTgt spid="138"/>
                                        </p:tgtEl>
                                        <p:attrNameLst>
                                          <p:attrName>style.visibility</p:attrName>
                                        </p:attrNameLst>
                                      </p:cBhvr>
                                      <p:to>
                                        <p:strVal val="hidden"/>
                                      </p:to>
                                    </p:set>
                                  </p:childTnLst>
                                </p:cTn>
                              </p:par>
                              <p:par>
                                <p:cTn id="161" presetID="10" presetClass="exit" presetSubtype="0" fill="hold" nodeType="withEffect">
                                  <p:stCondLst>
                                    <p:cond delay="0"/>
                                  </p:stCondLst>
                                  <p:childTnLst>
                                    <p:animEffect transition="out" filter="fade">
                                      <p:cBhvr>
                                        <p:cTn id="162" dur="500"/>
                                        <p:tgtEl>
                                          <p:spTgt spid="139"/>
                                        </p:tgtEl>
                                      </p:cBhvr>
                                    </p:animEffect>
                                    <p:set>
                                      <p:cBhvr>
                                        <p:cTn id="163" dur="1" fill="hold">
                                          <p:stCondLst>
                                            <p:cond delay="499"/>
                                          </p:stCondLst>
                                        </p:cTn>
                                        <p:tgtEl>
                                          <p:spTgt spid="139"/>
                                        </p:tgtEl>
                                        <p:attrNameLst>
                                          <p:attrName>style.visibility</p:attrName>
                                        </p:attrNameLst>
                                      </p:cBhvr>
                                      <p:to>
                                        <p:strVal val="hidden"/>
                                      </p:to>
                                    </p:set>
                                  </p:childTnLst>
                                </p:cTn>
                              </p:par>
                              <p:par>
                                <p:cTn id="164" presetID="10" presetClass="exit" presetSubtype="0" fill="hold" nodeType="withEffect">
                                  <p:stCondLst>
                                    <p:cond delay="0"/>
                                  </p:stCondLst>
                                  <p:childTnLst>
                                    <p:animEffect transition="out" filter="fade">
                                      <p:cBhvr>
                                        <p:cTn id="165" dur="500"/>
                                        <p:tgtEl>
                                          <p:spTgt spid="112"/>
                                        </p:tgtEl>
                                      </p:cBhvr>
                                    </p:animEffect>
                                    <p:set>
                                      <p:cBhvr>
                                        <p:cTn id="166" dur="1" fill="hold">
                                          <p:stCondLst>
                                            <p:cond delay="499"/>
                                          </p:stCondLst>
                                        </p:cTn>
                                        <p:tgtEl>
                                          <p:spTgt spid="112"/>
                                        </p:tgtEl>
                                        <p:attrNameLst>
                                          <p:attrName>style.visibility</p:attrName>
                                        </p:attrNameLst>
                                      </p:cBhvr>
                                      <p:to>
                                        <p:strVal val="hidden"/>
                                      </p:to>
                                    </p:set>
                                  </p:childTnLst>
                                </p:cTn>
                              </p:par>
                              <p:par>
                                <p:cTn id="167" presetID="42" presetClass="entr" presetSubtype="0" fill="hold" grpId="0" nodeType="withEffect">
                                  <p:stCondLst>
                                    <p:cond delay="0"/>
                                  </p:stCondLst>
                                  <p:childTnLst>
                                    <p:set>
                                      <p:cBhvr>
                                        <p:cTn id="168" dur="1" fill="hold">
                                          <p:stCondLst>
                                            <p:cond delay="0"/>
                                          </p:stCondLst>
                                        </p:cTn>
                                        <p:tgtEl>
                                          <p:spTgt spid="5"/>
                                        </p:tgtEl>
                                        <p:attrNameLst>
                                          <p:attrName>style.visibility</p:attrName>
                                        </p:attrNameLst>
                                      </p:cBhvr>
                                      <p:to>
                                        <p:strVal val="visible"/>
                                      </p:to>
                                    </p:set>
                                    <p:animEffect transition="in" filter="fade">
                                      <p:cBhvr>
                                        <p:cTn id="169" dur="500"/>
                                        <p:tgtEl>
                                          <p:spTgt spid="5"/>
                                        </p:tgtEl>
                                      </p:cBhvr>
                                    </p:animEffect>
                                    <p:anim calcmode="lin" valueType="num">
                                      <p:cBhvr>
                                        <p:cTn id="170" dur="500" fill="hold"/>
                                        <p:tgtEl>
                                          <p:spTgt spid="5"/>
                                        </p:tgtEl>
                                        <p:attrNameLst>
                                          <p:attrName>ppt_x</p:attrName>
                                        </p:attrNameLst>
                                      </p:cBhvr>
                                      <p:tavLst>
                                        <p:tav tm="0">
                                          <p:val>
                                            <p:strVal val="#ppt_x"/>
                                          </p:val>
                                        </p:tav>
                                        <p:tav tm="100000">
                                          <p:val>
                                            <p:strVal val="#ppt_x"/>
                                          </p:val>
                                        </p:tav>
                                      </p:tavLst>
                                    </p:anim>
                                    <p:anim calcmode="lin" valueType="num">
                                      <p:cBhvr>
                                        <p:cTn id="171"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9" grpId="0" animBg="1"/>
      <p:bldP spid="81" grpId="0"/>
      <p:bldP spid="85" grpId="0" animBg="1"/>
      <p:bldP spid="86" grpId="0" animBg="1"/>
      <p:bldP spid="91" grpId="0" animBg="1"/>
      <p:bldP spid="92" grpId="0" animBg="1"/>
      <p:bldP spid="96" grpId="0" animBg="1"/>
      <p:bldP spid="97" grpId="0" animBg="1"/>
      <p:bldP spid="99" grpId="0" animBg="1"/>
      <p:bldP spid="108" grpId="0"/>
      <p:bldP spid="109" grpId="0" animBg="1"/>
      <p:bldP spid="110" grpId="0" animBg="1"/>
      <p:bldP spid="111" grpId="0" animBg="1"/>
      <p:bldP spid="113" grpId="0"/>
      <p:bldP spid="114" grpId="0" animBg="1"/>
      <p:bldP spid="116" grpId="0" animBg="1"/>
      <p:bldP spid="125" grpId="0" animBg="1"/>
      <p:bldP spid="130" grpId="0" animBg="1"/>
      <p:bldP spid="132" grpId="0" animBg="1"/>
      <p:bldP spid="134" grpId="0" animBg="1"/>
      <p:bldP spid="138" grpId="0"/>
      <p:bldP spid="138" grpId="1"/>
      <p:bldP spid="140" grpId="0" animBg="1"/>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be 3">
            <a:extLst>
              <a:ext uri="{FF2B5EF4-FFF2-40B4-BE49-F238E27FC236}">
                <a16:creationId xmlns:a16="http://schemas.microsoft.com/office/drawing/2014/main" id="{C1A81118-9484-4215-ACE5-8860477558D5}"/>
              </a:ext>
            </a:extLst>
          </p:cNvPr>
          <p:cNvSpPr/>
          <p:nvPr/>
        </p:nvSpPr>
        <p:spPr>
          <a:xfrm>
            <a:off x="1620806" y="2110681"/>
            <a:ext cx="3074149" cy="1318319"/>
          </a:xfrm>
          <a:prstGeom prst="cube">
            <a:avLst>
              <a:gd name="adj" fmla="val 6868"/>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endParaRPr lang="en-US" sz="1400" b="1" dirty="0">
              <a:solidFill>
                <a:schemeClr val="tx1"/>
              </a:solidFill>
            </a:endParaRPr>
          </a:p>
          <a:p>
            <a:pPr algn="ctr"/>
            <a:r>
              <a:rPr lang="en-US" sz="2400" b="1" dirty="0">
                <a:solidFill>
                  <a:schemeClr val="tx1"/>
                </a:solidFill>
              </a:rPr>
              <a:t>&lt;&lt;device&gt;&gt;</a:t>
            </a:r>
          </a:p>
          <a:p>
            <a:pPr algn="ctr"/>
            <a:r>
              <a:rPr lang="en-US" sz="2400" b="1" dirty="0">
                <a:solidFill>
                  <a:schemeClr val="tx1"/>
                </a:solidFill>
              </a:rPr>
              <a:t>:Motor</a:t>
            </a:r>
          </a:p>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p:txBody>
      </p:sp>
      <p:pic>
        <p:nvPicPr>
          <p:cNvPr id="3" name="Picture 2" descr="A picture containing yellow, blue, indoor&#10;&#10;Description generated with high confidence">
            <a:extLst>
              <a:ext uri="{FF2B5EF4-FFF2-40B4-BE49-F238E27FC236}">
                <a16:creationId xmlns:a16="http://schemas.microsoft.com/office/drawing/2014/main" id="{10467ED2-E6E1-4FA4-AC6B-6FE003E82D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437442"/>
            <a:ext cx="5069253" cy="3794019"/>
          </a:xfrm>
          <a:prstGeom prst="rect">
            <a:avLst/>
          </a:prstGeom>
        </p:spPr>
      </p:pic>
      <p:pic>
        <p:nvPicPr>
          <p:cNvPr id="6" name="Picture 5">
            <a:extLst>
              <a:ext uri="{FF2B5EF4-FFF2-40B4-BE49-F238E27FC236}">
                <a16:creationId xmlns:a16="http://schemas.microsoft.com/office/drawing/2014/main" id="{0EAA93C4-18F6-4120-81EF-B9F85EA6C11E}"/>
              </a:ext>
            </a:extLst>
          </p:cNvPr>
          <p:cNvPicPr>
            <a:picLocks noChangeAspect="1"/>
          </p:cNvPicPr>
          <p:nvPr/>
        </p:nvPicPr>
        <p:blipFill>
          <a:blip r:embed="rId4"/>
          <a:stretch>
            <a:fillRect/>
          </a:stretch>
        </p:blipFill>
        <p:spPr>
          <a:xfrm>
            <a:off x="2013438" y="3818034"/>
            <a:ext cx="2453054" cy="1943895"/>
          </a:xfrm>
          <a:prstGeom prst="rect">
            <a:avLst/>
          </a:prstGeom>
        </p:spPr>
      </p:pic>
      <p:sp>
        <p:nvSpPr>
          <p:cNvPr id="8" name="文本框 7">
            <a:extLst>
              <a:ext uri="{FF2B5EF4-FFF2-40B4-BE49-F238E27FC236}">
                <a16:creationId xmlns:a16="http://schemas.microsoft.com/office/drawing/2014/main" id="{E72C1FD9-0C06-45DA-8851-3DA976C2910D}"/>
              </a:ext>
            </a:extLst>
          </p:cNvPr>
          <p:cNvSpPr txBox="1"/>
          <p:nvPr/>
        </p:nvSpPr>
        <p:spPr>
          <a:xfrm>
            <a:off x="2013438" y="458095"/>
            <a:ext cx="9095571" cy="523220"/>
          </a:xfrm>
          <a:prstGeom prst="rect">
            <a:avLst/>
          </a:prstGeom>
          <a:noFill/>
        </p:spPr>
        <p:txBody>
          <a:bodyPr wrap="square" rtlCol="0">
            <a:spAutoFit/>
          </a:bodyPr>
          <a:lstStyle/>
          <a:p>
            <a:r>
              <a:rPr lang="en-US" altLang="zh-CN" sz="2800" dirty="0"/>
              <a:t>Motors are legs of Vincent that drives the robot</a:t>
            </a:r>
            <a:endParaRPr lang="zh-CN" altLang="en-US" sz="2800" dirty="0"/>
          </a:p>
        </p:txBody>
      </p:sp>
      <p:sp>
        <p:nvSpPr>
          <p:cNvPr id="2" name="箭头: 右 1">
            <a:extLst>
              <a:ext uri="{FF2B5EF4-FFF2-40B4-BE49-F238E27FC236}">
                <a16:creationId xmlns:a16="http://schemas.microsoft.com/office/drawing/2014/main" id="{3AE5CABB-CAE2-4C7D-A6E2-A1BD931431FA}"/>
              </a:ext>
            </a:extLst>
          </p:cNvPr>
          <p:cNvSpPr/>
          <p:nvPr/>
        </p:nvSpPr>
        <p:spPr>
          <a:xfrm rot="20189840">
            <a:off x="4567259" y="3973811"/>
            <a:ext cx="1427974" cy="53780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Control</a:t>
            </a:r>
            <a:endParaRPr lang="zh-CN" altLang="en-US" sz="2000" dirty="0"/>
          </a:p>
        </p:txBody>
      </p:sp>
      <p:sp>
        <p:nvSpPr>
          <p:cNvPr id="5" name="矩形 4">
            <a:extLst>
              <a:ext uri="{FF2B5EF4-FFF2-40B4-BE49-F238E27FC236}">
                <a16:creationId xmlns:a16="http://schemas.microsoft.com/office/drawing/2014/main" id="{0932B163-456D-41A8-9326-F8854366A217}"/>
              </a:ext>
            </a:extLst>
          </p:cNvPr>
          <p:cNvSpPr/>
          <p:nvPr/>
        </p:nvSpPr>
        <p:spPr>
          <a:xfrm>
            <a:off x="6096000" y="5487533"/>
            <a:ext cx="3356688" cy="400110"/>
          </a:xfrm>
          <a:prstGeom prst="rect">
            <a:avLst/>
          </a:prstGeom>
        </p:spPr>
        <p:txBody>
          <a:bodyPr wrap="none">
            <a:spAutoFit/>
          </a:bodyPr>
          <a:lstStyle/>
          <a:p>
            <a:r>
              <a:rPr lang="sv-SE" altLang="zh-CN" sz="2000" dirty="0"/>
              <a:t>DC3V-6V TT gear smart motor</a:t>
            </a:r>
            <a:endParaRPr lang="zh-CN" altLang="en-US" sz="2000" dirty="0"/>
          </a:p>
        </p:txBody>
      </p:sp>
    </p:spTree>
    <p:extLst>
      <p:ext uri="{BB962C8B-B14F-4D97-AF65-F5344CB8AC3E}">
        <p14:creationId xmlns:p14="http://schemas.microsoft.com/office/powerpoint/2010/main" val="867634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1933" y="0"/>
            <a:ext cx="10515600" cy="1325563"/>
          </a:xfrm>
        </p:spPr>
        <p:txBody>
          <a:bodyPr/>
          <a:lstStyle/>
          <a:p>
            <a:r>
              <a:rPr lang="en-US" dirty="0"/>
              <a:t>Once upon a time</a:t>
            </a:r>
            <a:r>
              <a:rPr lang="mr-IN" dirty="0"/>
              <a:t>…</a:t>
            </a:r>
            <a:endParaRPr lang="en-US" dirty="0"/>
          </a:p>
        </p:txBody>
      </p:sp>
      <p:pic>
        <p:nvPicPr>
          <p:cNvPr id="4" name="Content Placeholder 3"/>
          <p:cNvPicPr>
            <a:picLocks noGrp="1" noChangeAspect="1"/>
          </p:cNvPicPr>
          <p:nvPr>
            <p:ph idx="1"/>
          </p:nvPr>
        </p:nvPicPr>
        <p:blipFill>
          <a:blip r:embed="rId2"/>
          <a:stretch>
            <a:fillRect/>
          </a:stretch>
        </p:blipFill>
        <p:spPr>
          <a:xfrm>
            <a:off x="1930401" y="1027906"/>
            <a:ext cx="8365067" cy="5811874"/>
          </a:xfrm>
          <a:prstGeom prst="rect">
            <a:avLst/>
          </a:prstGeom>
        </p:spPr>
      </p:pic>
    </p:spTree>
    <p:extLst>
      <p:ext uri="{BB962C8B-B14F-4D97-AF65-F5344CB8AC3E}">
        <p14:creationId xmlns:p14="http://schemas.microsoft.com/office/powerpoint/2010/main" val="98888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wheel encoder">
            <a:extLst>
              <a:ext uri="{FF2B5EF4-FFF2-40B4-BE49-F238E27FC236}">
                <a16:creationId xmlns:a16="http://schemas.microsoft.com/office/drawing/2014/main" id="{C677800E-A1BA-41FD-9EFC-7FA8D6C4EC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5043" y="2528506"/>
            <a:ext cx="4132810" cy="4132810"/>
          </a:xfrm>
          <a:prstGeom prst="rect">
            <a:avLst/>
          </a:prstGeom>
          <a:noFill/>
          <a:extLst>
            <a:ext uri="{909E8E84-426E-40DD-AFC4-6F175D3DCCD1}">
              <a14:hiddenFill xmlns:a14="http://schemas.microsoft.com/office/drawing/2010/main">
                <a:solidFill>
                  <a:srgbClr val="FFFFFF"/>
                </a:solidFill>
              </a14:hiddenFill>
            </a:ext>
          </a:extLst>
        </p:spPr>
      </p:pic>
      <p:sp>
        <p:nvSpPr>
          <p:cNvPr id="6" name="Cube 33">
            <a:extLst>
              <a:ext uri="{FF2B5EF4-FFF2-40B4-BE49-F238E27FC236}">
                <a16:creationId xmlns:a16="http://schemas.microsoft.com/office/drawing/2014/main" id="{65A0BCF8-DE5B-4967-A170-B49DC7A56A16}"/>
              </a:ext>
            </a:extLst>
          </p:cNvPr>
          <p:cNvSpPr/>
          <p:nvPr/>
        </p:nvSpPr>
        <p:spPr>
          <a:xfrm>
            <a:off x="2452744" y="1525975"/>
            <a:ext cx="2420946" cy="1206746"/>
          </a:xfrm>
          <a:prstGeom prst="cube">
            <a:avLst>
              <a:gd name="adj" fmla="val 6868"/>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&lt;&lt;device&gt;&gt;</a:t>
            </a:r>
          </a:p>
          <a:p>
            <a:pPr algn="ctr"/>
            <a:r>
              <a:rPr lang="en-US" sz="2000" b="1" dirty="0">
                <a:solidFill>
                  <a:schemeClr val="tx1"/>
                </a:solidFill>
              </a:rPr>
              <a:t>:Wheel Encoder </a:t>
            </a:r>
          </a:p>
          <a:p>
            <a:pPr algn="ctr"/>
            <a:endParaRPr lang="en-US" sz="2000" b="1" dirty="0">
              <a:solidFill>
                <a:schemeClr val="tx1"/>
              </a:solidFill>
            </a:endParaRPr>
          </a:p>
        </p:txBody>
      </p:sp>
      <p:sp>
        <p:nvSpPr>
          <p:cNvPr id="9" name="文本框 8">
            <a:extLst>
              <a:ext uri="{FF2B5EF4-FFF2-40B4-BE49-F238E27FC236}">
                <a16:creationId xmlns:a16="http://schemas.microsoft.com/office/drawing/2014/main" id="{C823A6B2-5F66-4545-AE53-A0D0619404CD}"/>
              </a:ext>
            </a:extLst>
          </p:cNvPr>
          <p:cNvSpPr txBox="1"/>
          <p:nvPr/>
        </p:nvSpPr>
        <p:spPr>
          <a:xfrm>
            <a:off x="1548214" y="562586"/>
            <a:ext cx="9095571" cy="523220"/>
          </a:xfrm>
          <a:prstGeom prst="rect">
            <a:avLst/>
          </a:prstGeom>
          <a:noFill/>
        </p:spPr>
        <p:txBody>
          <a:bodyPr wrap="square" rtlCol="0">
            <a:spAutoFit/>
          </a:bodyPr>
          <a:lstStyle/>
          <a:p>
            <a:r>
              <a:rPr lang="en-US" altLang="zh-CN" sz="2800" dirty="0"/>
              <a:t>Wheel encoders “sense” and record distance travelled</a:t>
            </a:r>
            <a:endParaRPr lang="zh-CN" altLang="en-US" sz="2800" dirty="0"/>
          </a:p>
        </p:txBody>
      </p:sp>
      <p:pic>
        <p:nvPicPr>
          <p:cNvPr id="7" name="图片 6">
            <a:extLst>
              <a:ext uri="{FF2B5EF4-FFF2-40B4-BE49-F238E27FC236}">
                <a16:creationId xmlns:a16="http://schemas.microsoft.com/office/drawing/2014/main" id="{B9DA6479-EA07-4019-AC43-8391FA9655F3}"/>
              </a:ext>
            </a:extLst>
          </p:cNvPr>
          <p:cNvPicPr>
            <a:picLocks noChangeAspect="1"/>
          </p:cNvPicPr>
          <p:nvPr/>
        </p:nvPicPr>
        <p:blipFill rotWithShape="1">
          <a:blip r:embed="rId4"/>
          <a:srcRect l="18168" t="1" r="18144" b="22950"/>
          <a:stretch/>
        </p:blipFill>
        <p:spPr>
          <a:xfrm>
            <a:off x="6802016" y="1765539"/>
            <a:ext cx="3666931" cy="3326922"/>
          </a:xfrm>
          <a:prstGeom prst="rect">
            <a:avLst/>
          </a:prstGeom>
        </p:spPr>
      </p:pic>
      <p:sp>
        <p:nvSpPr>
          <p:cNvPr id="8" name="箭头: 右 7">
            <a:extLst>
              <a:ext uri="{FF2B5EF4-FFF2-40B4-BE49-F238E27FC236}">
                <a16:creationId xmlns:a16="http://schemas.microsoft.com/office/drawing/2014/main" id="{94C9BE52-9DD1-4F87-8F00-02C5242732A9}"/>
              </a:ext>
            </a:extLst>
          </p:cNvPr>
          <p:cNvSpPr/>
          <p:nvPr/>
        </p:nvSpPr>
        <p:spPr>
          <a:xfrm rot="20500327">
            <a:off x="5039388" y="3370965"/>
            <a:ext cx="1664310" cy="6491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Mount</a:t>
            </a:r>
          </a:p>
        </p:txBody>
      </p:sp>
      <p:sp>
        <p:nvSpPr>
          <p:cNvPr id="12" name="TextBox 6">
            <a:extLst>
              <a:ext uri="{FF2B5EF4-FFF2-40B4-BE49-F238E27FC236}">
                <a16:creationId xmlns:a16="http://schemas.microsoft.com/office/drawing/2014/main" id="{0D97C19C-B29E-4E40-91ED-C375CC913FC4}"/>
              </a:ext>
            </a:extLst>
          </p:cNvPr>
          <p:cNvSpPr txBox="1"/>
          <p:nvPr/>
        </p:nvSpPr>
        <p:spPr>
          <a:xfrm>
            <a:off x="6802016" y="5356695"/>
            <a:ext cx="4695093" cy="707886"/>
          </a:xfrm>
          <a:prstGeom prst="rect">
            <a:avLst/>
          </a:prstGeom>
          <a:noFill/>
        </p:spPr>
        <p:txBody>
          <a:bodyPr wrap="square" rtlCol="0">
            <a:spAutoFit/>
          </a:bodyPr>
          <a:lstStyle/>
          <a:p>
            <a:r>
              <a:rPr lang="en-US" altLang="zh-CN" sz="2000" dirty="0" err="1"/>
              <a:t>Dagu</a:t>
            </a:r>
            <a:r>
              <a:rPr lang="en-US" altLang="zh-CN" sz="2000" dirty="0"/>
              <a:t> simple hall-effect wheel encoder kit RS030</a:t>
            </a:r>
          </a:p>
        </p:txBody>
      </p:sp>
    </p:spTree>
    <p:extLst>
      <p:ext uri="{BB962C8B-B14F-4D97-AF65-F5344CB8AC3E}">
        <p14:creationId xmlns:p14="http://schemas.microsoft.com/office/powerpoint/2010/main" val="1553712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electronics&#10;&#10;Description generated with high confidence">
            <a:extLst>
              <a:ext uri="{FF2B5EF4-FFF2-40B4-BE49-F238E27FC236}">
                <a16:creationId xmlns:a16="http://schemas.microsoft.com/office/drawing/2014/main" id="{C2A48871-F56D-434E-BEA8-77EB357C6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2854" y="1164117"/>
            <a:ext cx="3729547" cy="3729547"/>
          </a:xfrm>
          <a:prstGeom prst="rect">
            <a:avLst/>
          </a:prstGeom>
        </p:spPr>
      </p:pic>
      <p:sp>
        <p:nvSpPr>
          <p:cNvPr id="7" name="TextBox 6">
            <a:extLst>
              <a:ext uri="{FF2B5EF4-FFF2-40B4-BE49-F238E27FC236}">
                <a16:creationId xmlns:a16="http://schemas.microsoft.com/office/drawing/2014/main" id="{9BBA3FB8-8F6C-4CCC-ADC3-FA861B58A09B}"/>
              </a:ext>
            </a:extLst>
          </p:cNvPr>
          <p:cNvSpPr txBox="1"/>
          <p:nvPr/>
        </p:nvSpPr>
        <p:spPr>
          <a:xfrm>
            <a:off x="6932854" y="5093718"/>
            <a:ext cx="4764623" cy="400110"/>
          </a:xfrm>
          <a:prstGeom prst="rect">
            <a:avLst/>
          </a:prstGeom>
          <a:noFill/>
        </p:spPr>
        <p:txBody>
          <a:bodyPr wrap="square" rtlCol="0">
            <a:spAutoFit/>
          </a:bodyPr>
          <a:lstStyle/>
          <a:p>
            <a:r>
              <a:rPr lang="en-US" altLang="zh-CN" sz="2000" dirty="0"/>
              <a:t>Ultrasonic sensor module HC-SR04</a:t>
            </a:r>
            <a:endParaRPr lang="en-US" sz="2000" dirty="0"/>
          </a:p>
        </p:txBody>
      </p:sp>
      <p:pic>
        <p:nvPicPr>
          <p:cNvPr id="2050" name="Picture 2" descr="Related image">
            <a:extLst>
              <a:ext uri="{FF2B5EF4-FFF2-40B4-BE49-F238E27FC236}">
                <a16:creationId xmlns:a16="http://schemas.microsoft.com/office/drawing/2014/main" id="{26449EF8-D7D4-4FD1-BBA7-0933D6EF3F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9119" y="3377078"/>
            <a:ext cx="5372310" cy="244823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5E862E31-BE79-4990-9E8F-BC0D2AA55FFE}"/>
              </a:ext>
            </a:extLst>
          </p:cNvPr>
          <p:cNvSpPr txBox="1"/>
          <p:nvPr/>
        </p:nvSpPr>
        <p:spPr>
          <a:xfrm>
            <a:off x="422244" y="509464"/>
            <a:ext cx="11347511" cy="523220"/>
          </a:xfrm>
          <a:prstGeom prst="rect">
            <a:avLst/>
          </a:prstGeom>
          <a:noFill/>
        </p:spPr>
        <p:txBody>
          <a:bodyPr wrap="square" rtlCol="0">
            <a:spAutoFit/>
          </a:bodyPr>
          <a:lstStyle/>
          <a:p>
            <a:r>
              <a:rPr lang="en-US" altLang="zh-CN" sz="2800" dirty="0"/>
              <a:t>Ultrasonic sensors keep checking distance from side walls to prevent collision </a:t>
            </a:r>
            <a:endParaRPr lang="zh-CN" altLang="en-US" sz="2800" dirty="0"/>
          </a:p>
        </p:txBody>
      </p:sp>
      <p:sp>
        <p:nvSpPr>
          <p:cNvPr id="9" name="Cube 3">
            <a:extLst>
              <a:ext uri="{FF2B5EF4-FFF2-40B4-BE49-F238E27FC236}">
                <a16:creationId xmlns:a16="http://schemas.microsoft.com/office/drawing/2014/main" id="{DFDA1579-1713-4FD3-B0B1-6AD43CAEE704}"/>
              </a:ext>
            </a:extLst>
          </p:cNvPr>
          <p:cNvSpPr/>
          <p:nvPr/>
        </p:nvSpPr>
        <p:spPr>
          <a:xfrm>
            <a:off x="1753496" y="1630837"/>
            <a:ext cx="2612475" cy="1538851"/>
          </a:xfrm>
          <a:prstGeom prst="cube">
            <a:avLst>
              <a:gd name="adj" fmla="val 6868"/>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&lt;&lt;device&gt;&gt;</a:t>
            </a:r>
          </a:p>
          <a:p>
            <a:pPr algn="ctr"/>
            <a:r>
              <a:rPr lang="en-US" sz="2000" b="1" dirty="0">
                <a:solidFill>
                  <a:schemeClr val="tx1"/>
                </a:solidFill>
              </a:rPr>
              <a:t>:Ultrasonic sensor</a:t>
            </a:r>
          </a:p>
          <a:p>
            <a:pPr algn="ctr"/>
            <a:endParaRPr lang="en-US" sz="1400" b="1" dirty="0">
              <a:solidFill>
                <a:schemeClr val="tx1"/>
              </a:solidFill>
            </a:endParaRPr>
          </a:p>
        </p:txBody>
      </p:sp>
    </p:spTree>
    <p:extLst>
      <p:ext uri="{BB962C8B-B14F-4D97-AF65-F5344CB8AC3E}">
        <p14:creationId xmlns:p14="http://schemas.microsoft.com/office/powerpoint/2010/main" val="199497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be 3">
            <a:extLst>
              <a:ext uri="{FF2B5EF4-FFF2-40B4-BE49-F238E27FC236}">
                <a16:creationId xmlns:a16="http://schemas.microsoft.com/office/drawing/2014/main" id="{F7B0700D-C0DA-4E2A-8AD0-5C1EB5A9C3A7}"/>
              </a:ext>
            </a:extLst>
          </p:cNvPr>
          <p:cNvSpPr/>
          <p:nvPr/>
        </p:nvSpPr>
        <p:spPr>
          <a:xfrm>
            <a:off x="1552498" y="2245574"/>
            <a:ext cx="2513893" cy="1680967"/>
          </a:xfrm>
          <a:prstGeom prst="cube">
            <a:avLst>
              <a:gd name="adj" fmla="val 6868"/>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a:p>
            <a:pPr algn="ctr"/>
            <a:r>
              <a:rPr lang="en-US" sz="2000" b="1" dirty="0">
                <a:solidFill>
                  <a:schemeClr val="tx1"/>
                </a:solidFill>
              </a:rPr>
              <a:t>&lt;&lt;device&gt;&gt;</a:t>
            </a:r>
          </a:p>
          <a:p>
            <a:pPr algn="ctr"/>
            <a:r>
              <a:rPr lang="en-US" sz="2000" b="1" dirty="0">
                <a:solidFill>
                  <a:schemeClr val="tx1"/>
                </a:solidFill>
              </a:rPr>
              <a:t>:Infrared sensor</a:t>
            </a:r>
          </a:p>
          <a:p>
            <a:pPr algn="ctr"/>
            <a:endParaRPr lang="en-US" sz="1400" b="1" dirty="0">
              <a:solidFill>
                <a:schemeClr val="tx1"/>
              </a:solidFill>
            </a:endParaRPr>
          </a:p>
        </p:txBody>
      </p:sp>
      <p:sp>
        <p:nvSpPr>
          <p:cNvPr id="7" name="TextBox 6">
            <a:extLst>
              <a:ext uri="{FF2B5EF4-FFF2-40B4-BE49-F238E27FC236}">
                <a16:creationId xmlns:a16="http://schemas.microsoft.com/office/drawing/2014/main" id="{5C14E6CD-3D80-4F58-94BB-E2A793FEB180}"/>
              </a:ext>
            </a:extLst>
          </p:cNvPr>
          <p:cNvSpPr txBox="1"/>
          <p:nvPr/>
        </p:nvSpPr>
        <p:spPr>
          <a:xfrm>
            <a:off x="8496379" y="3843174"/>
            <a:ext cx="3342183" cy="400110"/>
          </a:xfrm>
          <a:prstGeom prst="rect">
            <a:avLst/>
          </a:prstGeom>
          <a:noFill/>
        </p:spPr>
        <p:txBody>
          <a:bodyPr wrap="square" rtlCol="0">
            <a:spAutoFit/>
          </a:bodyPr>
          <a:lstStyle/>
          <a:p>
            <a:r>
              <a:rPr lang="en-US" altLang="zh-CN" sz="2000" dirty="0"/>
              <a:t>Infrared sensor</a:t>
            </a:r>
          </a:p>
        </p:txBody>
      </p:sp>
      <p:pic>
        <p:nvPicPr>
          <p:cNvPr id="3074" name="Picture 2" descr="Image result for ir sensor for arduino">
            <a:extLst>
              <a:ext uri="{FF2B5EF4-FFF2-40B4-BE49-F238E27FC236}">
                <a16:creationId xmlns:a16="http://schemas.microsoft.com/office/drawing/2014/main" id="{2CC1E3AC-5222-4CF3-B7FF-B9E6BE788D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2049" y="1419328"/>
            <a:ext cx="5628661" cy="23452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lated image">
            <a:extLst>
              <a:ext uri="{FF2B5EF4-FFF2-40B4-BE49-F238E27FC236}">
                <a16:creationId xmlns:a16="http://schemas.microsoft.com/office/drawing/2014/main" id="{6C3DEC12-26B6-4B91-ACFF-23E19B9BEB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8480" y="4312859"/>
            <a:ext cx="4766601" cy="2006246"/>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957AC276-6B50-4D23-8EA0-FF3AE3F57300}"/>
              </a:ext>
            </a:extLst>
          </p:cNvPr>
          <p:cNvSpPr txBox="1"/>
          <p:nvPr/>
        </p:nvSpPr>
        <p:spPr>
          <a:xfrm>
            <a:off x="663514" y="534865"/>
            <a:ext cx="11175048" cy="523220"/>
          </a:xfrm>
          <a:prstGeom prst="rect">
            <a:avLst/>
          </a:prstGeom>
          <a:noFill/>
        </p:spPr>
        <p:txBody>
          <a:bodyPr wrap="square" rtlCol="0">
            <a:spAutoFit/>
          </a:bodyPr>
          <a:lstStyle/>
          <a:p>
            <a:r>
              <a:rPr lang="en-US" altLang="zh-CN" sz="2800" dirty="0"/>
              <a:t>Infrared sensor keeps checking distance from front wall to prevent collision</a:t>
            </a:r>
            <a:endParaRPr lang="zh-CN" altLang="en-US" sz="2800" dirty="0"/>
          </a:p>
        </p:txBody>
      </p:sp>
    </p:spTree>
    <p:extLst>
      <p:ext uri="{BB962C8B-B14F-4D97-AF65-F5344CB8AC3E}">
        <p14:creationId xmlns:p14="http://schemas.microsoft.com/office/powerpoint/2010/main" val="1173796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be 3">
            <a:extLst>
              <a:ext uri="{FF2B5EF4-FFF2-40B4-BE49-F238E27FC236}">
                <a16:creationId xmlns:a16="http://schemas.microsoft.com/office/drawing/2014/main" id="{4C92329D-9B92-4159-AFC5-59FA4DE989F6}"/>
              </a:ext>
            </a:extLst>
          </p:cNvPr>
          <p:cNvSpPr/>
          <p:nvPr/>
        </p:nvSpPr>
        <p:spPr>
          <a:xfrm>
            <a:off x="2010878" y="2313911"/>
            <a:ext cx="2645964" cy="1881572"/>
          </a:xfrm>
          <a:prstGeom prst="cube">
            <a:avLst>
              <a:gd name="adj" fmla="val 6868"/>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endParaRPr lang="en-US" sz="1400" b="1" dirty="0">
              <a:solidFill>
                <a:schemeClr val="tx1"/>
              </a:solidFill>
            </a:endParaRPr>
          </a:p>
          <a:p>
            <a:pPr algn="ctr"/>
            <a:endParaRPr lang="en-US" b="1" dirty="0">
              <a:solidFill>
                <a:schemeClr val="tx1"/>
              </a:solidFill>
            </a:endParaRPr>
          </a:p>
          <a:p>
            <a:pPr algn="ctr"/>
            <a:r>
              <a:rPr lang="en-US" b="1" dirty="0">
                <a:solidFill>
                  <a:schemeClr val="tx1"/>
                </a:solidFill>
              </a:rPr>
              <a:t>&lt;&lt;device&gt;&gt;</a:t>
            </a:r>
          </a:p>
          <a:p>
            <a:pPr algn="ctr"/>
            <a:r>
              <a:rPr lang="en-US" b="1" dirty="0">
                <a:solidFill>
                  <a:schemeClr val="tx1"/>
                </a:solidFill>
              </a:rPr>
              <a:t>:Camera</a:t>
            </a:r>
          </a:p>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p:txBody>
      </p:sp>
      <p:sp>
        <p:nvSpPr>
          <p:cNvPr id="7" name="TextBox 6">
            <a:extLst>
              <a:ext uri="{FF2B5EF4-FFF2-40B4-BE49-F238E27FC236}">
                <a16:creationId xmlns:a16="http://schemas.microsoft.com/office/drawing/2014/main" id="{84E5842B-007A-4A37-AB1F-14A9C1864CF2}"/>
              </a:ext>
            </a:extLst>
          </p:cNvPr>
          <p:cNvSpPr txBox="1"/>
          <p:nvPr/>
        </p:nvSpPr>
        <p:spPr>
          <a:xfrm>
            <a:off x="6513318" y="5617865"/>
            <a:ext cx="3772548" cy="461665"/>
          </a:xfrm>
          <a:prstGeom prst="rect">
            <a:avLst/>
          </a:prstGeom>
          <a:noFill/>
        </p:spPr>
        <p:txBody>
          <a:bodyPr wrap="square" rtlCol="0">
            <a:spAutoFit/>
          </a:bodyPr>
          <a:lstStyle/>
          <a:p>
            <a:r>
              <a:rPr lang="en-US" sz="2400" dirty="0"/>
              <a:t>Raspberry Pi camera board</a:t>
            </a:r>
          </a:p>
        </p:txBody>
      </p:sp>
      <p:sp>
        <p:nvSpPr>
          <p:cNvPr id="5" name="文本框 4">
            <a:extLst>
              <a:ext uri="{FF2B5EF4-FFF2-40B4-BE49-F238E27FC236}">
                <a16:creationId xmlns:a16="http://schemas.microsoft.com/office/drawing/2014/main" id="{3AB01D41-1FC2-4987-A694-5DAF7DE9812E}"/>
              </a:ext>
            </a:extLst>
          </p:cNvPr>
          <p:cNvSpPr txBox="1"/>
          <p:nvPr/>
        </p:nvSpPr>
        <p:spPr>
          <a:xfrm>
            <a:off x="1073582" y="683831"/>
            <a:ext cx="10044835" cy="523220"/>
          </a:xfrm>
          <a:prstGeom prst="rect">
            <a:avLst/>
          </a:prstGeom>
          <a:noFill/>
        </p:spPr>
        <p:txBody>
          <a:bodyPr wrap="square" rtlCol="0">
            <a:spAutoFit/>
          </a:bodyPr>
          <a:lstStyle/>
          <a:p>
            <a:r>
              <a:rPr lang="en-US" altLang="zh-CN" sz="2800" dirty="0"/>
              <a:t>The camera captures images of its surroundings </a:t>
            </a:r>
            <a:endParaRPr lang="zh-CN" altLang="en-US" sz="2800" dirty="0"/>
          </a:p>
        </p:txBody>
      </p:sp>
      <p:pic>
        <p:nvPicPr>
          <p:cNvPr id="6146" name="Picture 2" descr="Image result for pi camera">
            <a:extLst>
              <a:ext uri="{FF2B5EF4-FFF2-40B4-BE49-F238E27FC236}">
                <a16:creationId xmlns:a16="http://schemas.microsoft.com/office/drawing/2014/main" id="{844CD573-A6A2-4339-BFC7-815878FAAC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591" t="10421" r="12392" b="12043"/>
          <a:stretch/>
        </p:blipFill>
        <p:spPr bwMode="auto">
          <a:xfrm>
            <a:off x="6033329" y="1743959"/>
            <a:ext cx="4780194" cy="3634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8674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be 5">
            <a:extLst>
              <a:ext uri="{FF2B5EF4-FFF2-40B4-BE49-F238E27FC236}">
                <a16:creationId xmlns:a16="http://schemas.microsoft.com/office/drawing/2014/main" id="{C616BC2B-1D6D-4B93-AC25-B8192552840C}"/>
              </a:ext>
            </a:extLst>
          </p:cNvPr>
          <p:cNvSpPr/>
          <p:nvPr/>
        </p:nvSpPr>
        <p:spPr>
          <a:xfrm>
            <a:off x="2309309" y="1652551"/>
            <a:ext cx="2226535" cy="1580746"/>
          </a:xfrm>
          <a:prstGeom prst="cube">
            <a:avLst>
              <a:gd name="adj" fmla="val 6868"/>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endParaRPr lang="en-US" sz="1400" b="1" dirty="0">
              <a:solidFill>
                <a:schemeClr val="tx1"/>
              </a:solidFill>
            </a:endParaRPr>
          </a:p>
          <a:p>
            <a:pPr algn="ctr"/>
            <a:endParaRPr lang="en-US" sz="2000" b="1" dirty="0">
              <a:solidFill>
                <a:schemeClr val="tx1"/>
              </a:solidFill>
            </a:endParaRPr>
          </a:p>
          <a:p>
            <a:pPr algn="ctr"/>
            <a:r>
              <a:rPr lang="en-US" sz="2000" b="1" dirty="0">
                <a:solidFill>
                  <a:schemeClr val="tx1"/>
                </a:solidFill>
              </a:rPr>
              <a:t>&lt;&lt;device&gt;&gt;</a:t>
            </a:r>
          </a:p>
          <a:p>
            <a:pPr algn="ctr"/>
            <a:r>
              <a:rPr lang="en-US" sz="2000" b="1" dirty="0">
                <a:solidFill>
                  <a:schemeClr val="tx1"/>
                </a:solidFill>
              </a:rPr>
              <a:t>:Lidar</a:t>
            </a:r>
          </a:p>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p:txBody>
      </p:sp>
      <p:sp>
        <p:nvSpPr>
          <p:cNvPr id="7" name="TextBox 6">
            <a:extLst>
              <a:ext uri="{FF2B5EF4-FFF2-40B4-BE49-F238E27FC236}">
                <a16:creationId xmlns:a16="http://schemas.microsoft.com/office/drawing/2014/main" id="{C5B96085-5596-4B29-8F74-EB235964B243}"/>
              </a:ext>
            </a:extLst>
          </p:cNvPr>
          <p:cNvSpPr txBox="1"/>
          <p:nvPr/>
        </p:nvSpPr>
        <p:spPr>
          <a:xfrm>
            <a:off x="6526410" y="5325857"/>
            <a:ext cx="4285080" cy="461665"/>
          </a:xfrm>
          <a:prstGeom prst="rect">
            <a:avLst/>
          </a:prstGeom>
          <a:noFill/>
        </p:spPr>
        <p:txBody>
          <a:bodyPr wrap="square" rtlCol="0">
            <a:spAutoFit/>
          </a:bodyPr>
          <a:lstStyle/>
          <a:p>
            <a:r>
              <a:rPr lang="en-US" sz="2400" dirty="0"/>
              <a:t>RPLIDAR A1 by SLAMTECH</a:t>
            </a:r>
          </a:p>
        </p:txBody>
      </p:sp>
      <p:sp>
        <p:nvSpPr>
          <p:cNvPr id="8" name="文本框 7">
            <a:extLst>
              <a:ext uri="{FF2B5EF4-FFF2-40B4-BE49-F238E27FC236}">
                <a16:creationId xmlns:a16="http://schemas.microsoft.com/office/drawing/2014/main" id="{671FC129-E507-4280-BA90-EAD528F388DB}"/>
              </a:ext>
            </a:extLst>
          </p:cNvPr>
          <p:cNvSpPr txBox="1"/>
          <p:nvPr/>
        </p:nvSpPr>
        <p:spPr>
          <a:xfrm>
            <a:off x="1978624" y="504632"/>
            <a:ext cx="9095571" cy="523220"/>
          </a:xfrm>
          <a:prstGeom prst="rect">
            <a:avLst/>
          </a:prstGeom>
          <a:noFill/>
        </p:spPr>
        <p:txBody>
          <a:bodyPr wrap="square" rtlCol="0">
            <a:spAutoFit/>
          </a:bodyPr>
          <a:lstStyle/>
          <a:p>
            <a:r>
              <a:rPr lang="en-US" altLang="zh-CN" sz="2800" dirty="0"/>
              <a:t>Lidar, with the help of Hector SLAM, maps the environment </a:t>
            </a:r>
            <a:endParaRPr lang="zh-CN" altLang="en-US" sz="2800" dirty="0"/>
          </a:p>
        </p:txBody>
      </p:sp>
      <p:pic>
        <p:nvPicPr>
          <p:cNvPr id="5122" name="Picture 2" descr="Related image">
            <a:extLst>
              <a:ext uri="{FF2B5EF4-FFF2-40B4-BE49-F238E27FC236}">
                <a16:creationId xmlns:a16="http://schemas.microsoft.com/office/drawing/2014/main" id="{8C2F0AB2-C864-4918-B9E8-4C436DD5E7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98" t="2159" r="8742" b="8547"/>
          <a:stretch/>
        </p:blipFill>
        <p:spPr bwMode="auto">
          <a:xfrm>
            <a:off x="6363093" y="1652551"/>
            <a:ext cx="4448397" cy="355289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0B02A0EB-137A-42F1-B5EE-C7B6DED935F9}"/>
              </a:ext>
            </a:extLst>
          </p:cNvPr>
          <p:cNvPicPr>
            <a:picLocks noChangeAspect="1"/>
          </p:cNvPicPr>
          <p:nvPr/>
        </p:nvPicPr>
        <p:blipFill>
          <a:blip r:embed="rId4"/>
          <a:stretch>
            <a:fillRect/>
          </a:stretch>
        </p:blipFill>
        <p:spPr>
          <a:xfrm>
            <a:off x="1574275" y="3620064"/>
            <a:ext cx="3101419" cy="2326064"/>
          </a:xfrm>
          <a:prstGeom prst="rect">
            <a:avLst/>
          </a:prstGeom>
        </p:spPr>
      </p:pic>
      <p:cxnSp>
        <p:nvCxnSpPr>
          <p:cNvPr id="9" name="连接符: 曲线 8">
            <a:extLst>
              <a:ext uri="{FF2B5EF4-FFF2-40B4-BE49-F238E27FC236}">
                <a16:creationId xmlns:a16="http://schemas.microsoft.com/office/drawing/2014/main" id="{FEFB7C62-672C-4C8F-A765-2C3383BABC7E}"/>
              </a:ext>
            </a:extLst>
          </p:cNvPr>
          <p:cNvCxnSpPr>
            <a:cxnSpLocks/>
            <a:stCxn id="5122" idx="1"/>
            <a:endCxn id="3" idx="3"/>
          </p:cNvCxnSpPr>
          <p:nvPr/>
        </p:nvCxnSpPr>
        <p:spPr>
          <a:xfrm rot="10800000" flipV="1">
            <a:off x="4675695" y="3429000"/>
            <a:ext cx="1687399" cy="1354096"/>
          </a:xfrm>
          <a:prstGeom prst="curvedConnector3">
            <a:avLst>
              <a:gd name="adj1" fmla="val 50000"/>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2" name="TextBox 6">
            <a:extLst>
              <a:ext uri="{FF2B5EF4-FFF2-40B4-BE49-F238E27FC236}">
                <a16:creationId xmlns:a16="http://schemas.microsoft.com/office/drawing/2014/main" id="{65E4639C-E3AE-4B3E-889F-8535A4FC2614}"/>
              </a:ext>
            </a:extLst>
          </p:cNvPr>
          <p:cNvSpPr txBox="1"/>
          <p:nvPr/>
        </p:nvSpPr>
        <p:spPr>
          <a:xfrm>
            <a:off x="1574275" y="6003181"/>
            <a:ext cx="4285080" cy="338554"/>
          </a:xfrm>
          <a:prstGeom prst="rect">
            <a:avLst/>
          </a:prstGeom>
          <a:noFill/>
        </p:spPr>
        <p:txBody>
          <a:bodyPr wrap="square" rtlCol="0">
            <a:spAutoFit/>
          </a:bodyPr>
          <a:lstStyle/>
          <a:p>
            <a:r>
              <a:rPr lang="en-US" sz="1600" dirty="0"/>
              <a:t>Mapping result of part of the DSA lab</a:t>
            </a:r>
          </a:p>
        </p:txBody>
      </p:sp>
    </p:spTree>
    <p:extLst>
      <p:ext uri="{BB962C8B-B14F-4D97-AF65-F5344CB8AC3E}">
        <p14:creationId xmlns:p14="http://schemas.microsoft.com/office/powerpoint/2010/main" val="114885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500"/>
                            </p:stCondLst>
                            <p:childTnLst>
                              <p:par>
                                <p:cTn id="14" presetID="22" presetClass="entr" presetSubtype="2"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right)">
                                      <p:cBhvr>
                                        <p:cTn id="16" dur="1000"/>
                                        <p:tgtEl>
                                          <p:spTgt spid="22"/>
                                        </p:tgtEl>
                                      </p:cBhvr>
                                    </p:animEffect>
                                  </p:childTnLst>
                                </p:cTn>
                              </p:par>
                              <p:par>
                                <p:cTn id="17" presetID="22" presetClass="entr" presetSubtype="2"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right)">
                                      <p:cBhvr>
                                        <p:cTn id="1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elated image">
            <a:extLst>
              <a:ext uri="{FF2B5EF4-FFF2-40B4-BE49-F238E27FC236}">
                <a16:creationId xmlns:a16="http://schemas.microsoft.com/office/drawing/2014/main" id="{5B2C92B4-2256-488A-A6DE-38C0DDF478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1186" y="3429000"/>
            <a:ext cx="2539806" cy="2539806"/>
          </a:xfrm>
          <a:prstGeom prst="rect">
            <a:avLst/>
          </a:prstGeom>
          <a:noFill/>
          <a:extLst>
            <a:ext uri="{909E8E84-426E-40DD-AFC4-6F175D3DCCD1}">
              <a14:hiddenFill xmlns:a14="http://schemas.microsoft.com/office/drawing/2010/main">
                <a:solidFill>
                  <a:srgbClr val="FFFFFF"/>
                </a:solidFill>
              </a14:hiddenFill>
            </a:ext>
          </a:extLst>
        </p:spPr>
      </p:pic>
      <p:sp>
        <p:nvSpPr>
          <p:cNvPr id="4" name="Cube 3">
            <a:extLst>
              <a:ext uri="{FF2B5EF4-FFF2-40B4-BE49-F238E27FC236}">
                <a16:creationId xmlns:a16="http://schemas.microsoft.com/office/drawing/2014/main" id="{50F51690-CE56-43EF-B936-A1F6F64FAD32}"/>
              </a:ext>
            </a:extLst>
          </p:cNvPr>
          <p:cNvSpPr/>
          <p:nvPr/>
        </p:nvSpPr>
        <p:spPr>
          <a:xfrm>
            <a:off x="5216458" y="1385948"/>
            <a:ext cx="2052735" cy="1198722"/>
          </a:xfrm>
          <a:prstGeom prst="cube">
            <a:avLst>
              <a:gd name="adj" fmla="val 6868"/>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a:p>
            <a:pPr algn="ctr"/>
            <a:endParaRPr lang="en-US" sz="1200" b="1" dirty="0">
              <a:solidFill>
                <a:schemeClr val="tx1"/>
              </a:solidFill>
            </a:endParaRPr>
          </a:p>
          <a:p>
            <a:pPr algn="ctr"/>
            <a:r>
              <a:rPr lang="en-US" b="1" dirty="0">
                <a:solidFill>
                  <a:schemeClr val="tx1"/>
                </a:solidFill>
              </a:rPr>
              <a:t>&lt;&lt;device&gt;&gt;</a:t>
            </a:r>
          </a:p>
          <a:p>
            <a:pPr algn="ctr"/>
            <a:r>
              <a:rPr lang="en-US" b="1" dirty="0">
                <a:solidFill>
                  <a:schemeClr val="tx1"/>
                </a:solidFill>
              </a:rPr>
              <a:t>:Other S</a:t>
            </a:r>
            <a:r>
              <a:rPr lang="en-US" altLang="zh-CN" b="1" dirty="0">
                <a:solidFill>
                  <a:schemeClr val="tx1"/>
                </a:solidFill>
              </a:rPr>
              <a:t>ensors</a:t>
            </a:r>
            <a:endParaRPr lang="en-US" b="1" dirty="0">
              <a:solidFill>
                <a:schemeClr val="tx1"/>
              </a:solidFill>
            </a:endParaRPr>
          </a:p>
          <a:p>
            <a:pPr algn="ctr"/>
            <a:endParaRPr lang="en-US" sz="1200" b="1" dirty="0">
              <a:solidFill>
                <a:schemeClr val="tx1"/>
              </a:solidFill>
            </a:endParaRPr>
          </a:p>
          <a:p>
            <a:pPr algn="ctr"/>
            <a:endParaRPr lang="en-US" sz="1200" b="1" dirty="0">
              <a:solidFill>
                <a:schemeClr val="tx1"/>
              </a:solidFill>
            </a:endParaRPr>
          </a:p>
        </p:txBody>
      </p:sp>
      <p:sp>
        <p:nvSpPr>
          <p:cNvPr id="7" name="TextBox 6">
            <a:extLst>
              <a:ext uri="{FF2B5EF4-FFF2-40B4-BE49-F238E27FC236}">
                <a16:creationId xmlns:a16="http://schemas.microsoft.com/office/drawing/2014/main" id="{7016E782-E9F3-4B23-A768-F3EB82C14246}"/>
              </a:ext>
            </a:extLst>
          </p:cNvPr>
          <p:cNvSpPr txBox="1"/>
          <p:nvPr/>
        </p:nvSpPr>
        <p:spPr>
          <a:xfrm>
            <a:off x="8032234" y="5676048"/>
            <a:ext cx="4159766" cy="400110"/>
          </a:xfrm>
          <a:prstGeom prst="rect">
            <a:avLst/>
          </a:prstGeom>
          <a:noFill/>
        </p:spPr>
        <p:txBody>
          <a:bodyPr wrap="square" rtlCol="0">
            <a:spAutoFit/>
          </a:bodyPr>
          <a:lstStyle/>
          <a:p>
            <a:r>
              <a:rPr lang="en-US" sz="2000" dirty="0"/>
              <a:t>Carbon monoxide sensor MQ7</a:t>
            </a:r>
          </a:p>
        </p:txBody>
      </p:sp>
      <p:pic>
        <p:nvPicPr>
          <p:cNvPr id="8" name="Picture 7">
            <a:extLst>
              <a:ext uri="{FF2B5EF4-FFF2-40B4-BE49-F238E27FC236}">
                <a16:creationId xmlns:a16="http://schemas.microsoft.com/office/drawing/2014/main" id="{17F34045-BC1E-490D-8674-31E3984F2ED7}"/>
              </a:ext>
            </a:extLst>
          </p:cNvPr>
          <p:cNvPicPr>
            <a:picLocks noChangeAspect="1"/>
          </p:cNvPicPr>
          <p:nvPr/>
        </p:nvPicPr>
        <p:blipFill rotWithShape="1">
          <a:blip r:embed="rId4"/>
          <a:srcRect l="27592" b="17327"/>
          <a:stretch/>
        </p:blipFill>
        <p:spPr>
          <a:xfrm>
            <a:off x="5026211" y="3570232"/>
            <a:ext cx="2095351" cy="2305871"/>
          </a:xfrm>
          <a:prstGeom prst="rect">
            <a:avLst/>
          </a:prstGeom>
        </p:spPr>
      </p:pic>
      <p:sp>
        <p:nvSpPr>
          <p:cNvPr id="9" name="TextBox 8">
            <a:extLst>
              <a:ext uri="{FF2B5EF4-FFF2-40B4-BE49-F238E27FC236}">
                <a16:creationId xmlns:a16="http://schemas.microsoft.com/office/drawing/2014/main" id="{B7E8A1E5-CF1F-4D09-A777-E9D809131E18}"/>
              </a:ext>
            </a:extLst>
          </p:cNvPr>
          <p:cNvSpPr txBox="1"/>
          <p:nvPr/>
        </p:nvSpPr>
        <p:spPr>
          <a:xfrm>
            <a:off x="5179092" y="5965937"/>
            <a:ext cx="2714605" cy="400110"/>
          </a:xfrm>
          <a:prstGeom prst="rect">
            <a:avLst/>
          </a:prstGeom>
          <a:noFill/>
        </p:spPr>
        <p:txBody>
          <a:bodyPr wrap="square" rtlCol="0">
            <a:spAutoFit/>
          </a:bodyPr>
          <a:lstStyle/>
          <a:p>
            <a:r>
              <a:rPr lang="en-US" sz="2000" dirty="0"/>
              <a:t>Raindrop sensor</a:t>
            </a:r>
          </a:p>
        </p:txBody>
      </p:sp>
      <p:pic>
        <p:nvPicPr>
          <p:cNvPr id="11" name="Picture 10" descr="A picture containing electronics, circuit&#10;&#10;Description generated with very high confidence">
            <a:extLst>
              <a:ext uri="{FF2B5EF4-FFF2-40B4-BE49-F238E27FC236}">
                <a16:creationId xmlns:a16="http://schemas.microsoft.com/office/drawing/2014/main" id="{B6F2185C-3F67-4266-85C8-7A33FF3B2D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2169" y="3849140"/>
            <a:ext cx="2387660" cy="1788722"/>
          </a:xfrm>
          <a:prstGeom prst="rect">
            <a:avLst/>
          </a:prstGeom>
        </p:spPr>
      </p:pic>
      <p:sp>
        <p:nvSpPr>
          <p:cNvPr id="12" name="TextBox 11">
            <a:extLst>
              <a:ext uri="{FF2B5EF4-FFF2-40B4-BE49-F238E27FC236}">
                <a16:creationId xmlns:a16="http://schemas.microsoft.com/office/drawing/2014/main" id="{4EE5EB7B-19D6-4FBF-B659-879E826423C5}"/>
              </a:ext>
            </a:extLst>
          </p:cNvPr>
          <p:cNvSpPr txBox="1"/>
          <p:nvPr/>
        </p:nvSpPr>
        <p:spPr>
          <a:xfrm>
            <a:off x="871181" y="5637862"/>
            <a:ext cx="3770422" cy="707886"/>
          </a:xfrm>
          <a:prstGeom prst="rect">
            <a:avLst/>
          </a:prstGeom>
          <a:noFill/>
        </p:spPr>
        <p:txBody>
          <a:bodyPr wrap="square" rtlCol="0">
            <a:spAutoFit/>
          </a:bodyPr>
          <a:lstStyle/>
          <a:p>
            <a:r>
              <a:rPr lang="en-US" sz="2000" dirty="0"/>
              <a:t>BMP280 Barometer pressure and altitude sensor</a:t>
            </a:r>
          </a:p>
        </p:txBody>
      </p:sp>
      <p:pic>
        <p:nvPicPr>
          <p:cNvPr id="4102" name="Picture 6" descr="Image result for curly bracket">
            <a:extLst>
              <a:ext uri="{FF2B5EF4-FFF2-40B4-BE49-F238E27FC236}">
                <a16:creationId xmlns:a16="http://schemas.microsoft.com/office/drawing/2014/main" id="{85CBA7F2-13BE-4DA7-B3ED-B668913D00C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50000"/>
          <a:stretch/>
        </p:blipFill>
        <p:spPr bwMode="auto">
          <a:xfrm>
            <a:off x="2228270" y="2847186"/>
            <a:ext cx="8151690" cy="707886"/>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77F8A209-BA84-46D5-9CE5-0DFE60CDDE53}"/>
              </a:ext>
            </a:extLst>
          </p:cNvPr>
          <p:cNvSpPr txBox="1"/>
          <p:nvPr/>
        </p:nvSpPr>
        <p:spPr>
          <a:xfrm>
            <a:off x="635744" y="562586"/>
            <a:ext cx="11214161" cy="523220"/>
          </a:xfrm>
          <a:prstGeom prst="rect">
            <a:avLst/>
          </a:prstGeom>
          <a:noFill/>
        </p:spPr>
        <p:txBody>
          <a:bodyPr wrap="square" rtlCol="0">
            <a:spAutoFit/>
          </a:bodyPr>
          <a:lstStyle/>
          <a:p>
            <a:r>
              <a:rPr lang="en-US" altLang="zh-CN" sz="2800" dirty="0"/>
              <a:t>Other sensors showed below assist in collecting environmental information</a:t>
            </a:r>
            <a:endParaRPr lang="zh-CN" altLang="en-US" sz="2800" dirty="0"/>
          </a:p>
        </p:txBody>
      </p:sp>
    </p:spTree>
    <p:extLst>
      <p:ext uri="{BB962C8B-B14F-4D97-AF65-F5344CB8AC3E}">
        <p14:creationId xmlns:p14="http://schemas.microsoft.com/office/powerpoint/2010/main" val="1510108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anim calcmode="lin" valueType="num">
                                      <p:cBhvr>
                                        <p:cTn id="13" dur="500" fill="hold"/>
                                        <p:tgtEl>
                                          <p:spTgt spid="11"/>
                                        </p:tgtEl>
                                        <p:attrNameLst>
                                          <p:attrName>ppt_x</p:attrName>
                                        </p:attrNameLst>
                                      </p:cBhvr>
                                      <p:tavLst>
                                        <p:tav tm="0">
                                          <p:val>
                                            <p:strVal val="#ppt_x"/>
                                          </p:val>
                                        </p:tav>
                                        <p:tav tm="100000">
                                          <p:val>
                                            <p:strVal val="#ppt_x"/>
                                          </p:val>
                                        </p:tav>
                                      </p:tavLst>
                                    </p:anim>
                                    <p:anim calcmode="lin" valueType="num">
                                      <p:cBhvr>
                                        <p:cTn id="14" dur="5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098"/>
                                        </p:tgtEl>
                                        <p:attrNameLst>
                                          <p:attrName>style.visibility</p:attrName>
                                        </p:attrNameLst>
                                      </p:cBhvr>
                                      <p:to>
                                        <p:strVal val="visible"/>
                                      </p:to>
                                    </p:set>
                                    <p:animEffect transition="in" filter="fade">
                                      <p:cBhvr>
                                        <p:cTn id="17" dur="500"/>
                                        <p:tgtEl>
                                          <p:spTgt spid="4098"/>
                                        </p:tgtEl>
                                      </p:cBhvr>
                                    </p:animEffect>
                                    <p:anim calcmode="lin" valueType="num">
                                      <p:cBhvr>
                                        <p:cTn id="18" dur="500" fill="hold"/>
                                        <p:tgtEl>
                                          <p:spTgt spid="4098"/>
                                        </p:tgtEl>
                                        <p:attrNameLst>
                                          <p:attrName>ppt_x</p:attrName>
                                        </p:attrNameLst>
                                      </p:cBhvr>
                                      <p:tavLst>
                                        <p:tav tm="0">
                                          <p:val>
                                            <p:strVal val="#ppt_x"/>
                                          </p:val>
                                        </p:tav>
                                        <p:tav tm="100000">
                                          <p:val>
                                            <p:strVal val="#ppt_x"/>
                                          </p:val>
                                        </p:tav>
                                      </p:tavLst>
                                    </p:anim>
                                    <p:anim calcmode="lin" valueType="num">
                                      <p:cBhvr>
                                        <p:cTn id="19" dur="500" fill="hold"/>
                                        <p:tgtEl>
                                          <p:spTgt spid="409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41169" y="829733"/>
            <a:ext cx="2481739" cy="1077218"/>
          </a:xfrm>
          <a:prstGeom prst="rect">
            <a:avLst/>
          </a:prstGeom>
          <a:noFill/>
        </p:spPr>
        <p:txBody>
          <a:bodyPr wrap="square" rtlCol="0">
            <a:spAutoFit/>
          </a:bodyPr>
          <a:lstStyle/>
          <a:p>
            <a:r>
              <a:rPr lang="en-US" sz="3200"/>
              <a:t>System architecture</a:t>
            </a:r>
          </a:p>
        </p:txBody>
      </p:sp>
      <p:sp>
        <p:nvSpPr>
          <p:cNvPr id="9" name="TextBox 8"/>
          <p:cNvSpPr txBox="1"/>
          <p:nvPr/>
        </p:nvSpPr>
        <p:spPr>
          <a:xfrm>
            <a:off x="8774208" y="812800"/>
            <a:ext cx="2285557" cy="1077218"/>
          </a:xfrm>
          <a:prstGeom prst="rect">
            <a:avLst/>
          </a:prstGeom>
          <a:noFill/>
        </p:spPr>
        <p:txBody>
          <a:bodyPr wrap="square" rtlCol="0">
            <a:spAutoFit/>
          </a:bodyPr>
          <a:lstStyle/>
          <a:p>
            <a:r>
              <a:rPr lang="en-US" sz="3200" dirty="0"/>
              <a:t>Algorithm design</a:t>
            </a:r>
          </a:p>
        </p:txBody>
      </p:sp>
      <p:pic>
        <p:nvPicPr>
          <p:cNvPr id="3" name="Picture 2"/>
          <p:cNvPicPr>
            <a:picLocks noChangeAspect="1"/>
          </p:cNvPicPr>
          <p:nvPr/>
        </p:nvPicPr>
        <p:blipFill>
          <a:blip r:embed="rId2"/>
          <a:stretch>
            <a:fillRect/>
          </a:stretch>
        </p:blipFill>
        <p:spPr>
          <a:xfrm>
            <a:off x="4528419" y="2156062"/>
            <a:ext cx="2857500" cy="2857500"/>
          </a:xfrm>
          <a:prstGeom prst="rect">
            <a:avLst/>
          </a:prstGeom>
        </p:spPr>
      </p:pic>
      <p:sp>
        <p:nvSpPr>
          <p:cNvPr id="11" name="TextBox 10"/>
          <p:cNvSpPr txBox="1"/>
          <p:nvPr/>
        </p:nvSpPr>
        <p:spPr>
          <a:xfrm>
            <a:off x="1108130" y="829733"/>
            <a:ext cx="2481739" cy="1077218"/>
          </a:xfrm>
          <a:prstGeom prst="rect">
            <a:avLst/>
          </a:prstGeom>
          <a:noFill/>
        </p:spPr>
        <p:txBody>
          <a:bodyPr wrap="square" rtlCol="0">
            <a:spAutoFit/>
          </a:bodyPr>
          <a:lstStyle/>
          <a:p>
            <a:r>
              <a:rPr lang="en-US" sz="3200" dirty="0"/>
              <a:t>Vincent</a:t>
            </a:r>
          </a:p>
          <a:p>
            <a:r>
              <a:rPr lang="en-US" sz="3200" dirty="0"/>
              <a:t>functionality</a:t>
            </a:r>
          </a:p>
        </p:txBody>
      </p:sp>
      <p:pic>
        <p:nvPicPr>
          <p:cNvPr id="12" name="Picture 11"/>
          <p:cNvPicPr>
            <a:picLocks noChangeAspect="1"/>
          </p:cNvPicPr>
          <p:nvPr/>
        </p:nvPicPr>
        <p:blipFill>
          <a:blip r:embed="rId3"/>
          <a:stretch>
            <a:fillRect/>
          </a:stretch>
        </p:blipFill>
        <p:spPr>
          <a:xfrm>
            <a:off x="732369" y="2156062"/>
            <a:ext cx="2857500" cy="2857500"/>
          </a:xfrm>
          <a:prstGeom prst="rect">
            <a:avLst/>
          </a:prstGeom>
        </p:spPr>
      </p:pic>
      <p:pic>
        <p:nvPicPr>
          <p:cNvPr id="13" name="Picture 12"/>
          <p:cNvPicPr>
            <a:picLocks noChangeAspect="1"/>
          </p:cNvPicPr>
          <p:nvPr/>
        </p:nvPicPr>
        <p:blipFill>
          <a:blip r:embed="rId4"/>
          <a:stretch>
            <a:fillRect/>
          </a:stretch>
        </p:blipFill>
        <p:spPr>
          <a:xfrm>
            <a:off x="8324469" y="2156062"/>
            <a:ext cx="3035249" cy="2839618"/>
          </a:xfrm>
          <a:prstGeom prst="rect">
            <a:avLst/>
          </a:prstGeom>
        </p:spPr>
      </p:pic>
      <p:pic>
        <p:nvPicPr>
          <p:cNvPr id="14" name="Picture 13"/>
          <p:cNvPicPr>
            <a:picLocks noChangeAspect="1"/>
          </p:cNvPicPr>
          <p:nvPr/>
        </p:nvPicPr>
        <p:blipFill>
          <a:blip r:embed="rId5"/>
          <a:stretch>
            <a:fillRect/>
          </a:stretch>
        </p:blipFill>
        <p:spPr>
          <a:xfrm>
            <a:off x="1024034" y="4770096"/>
            <a:ext cx="2274169" cy="2274169"/>
          </a:xfrm>
          <a:prstGeom prst="rect">
            <a:avLst/>
          </a:prstGeom>
        </p:spPr>
      </p:pic>
      <p:sp>
        <p:nvSpPr>
          <p:cNvPr id="15" name="TextBox 14"/>
          <p:cNvSpPr txBox="1"/>
          <p:nvPr/>
        </p:nvSpPr>
        <p:spPr>
          <a:xfrm>
            <a:off x="4716299" y="5368571"/>
            <a:ext cx="2669620" cy="954107"/>
          </a:xfrm>
          <a:prstGeom prst="rect">
            <a:avLst/>
          </a:prstGeom>
          <a:noFill/>
        </p:spPr>
        <p:txBody>
          <a:bodyPr wrap="square" rtlCol="0">
            <a:spAutoFit/>
          </a:bodyPr>
          <a:lstStyle/>
          <a:p>
            <a:r>
              <a:rPr lang="en-US" sz="2800" i="1" dirty="0"/>
              <a:t>Wang </a:t>
            </a:r>
            <a:r>
              <a:rPr lang="en-US" sz="2800" i="1" dirty="0" err="1"/>
              <a:t>Jiannan</a:t>
            </a:r>
            <a:endParaRPr lang="en-US" sz="2800" i="1" dirty="0"/>
          </a:p>
          <a:p>
            <a:r>
              <a:rPr lang="en-US" sz="2800" i="1" dirty="0"/>
              <a:t>Li Jiawei</a:t>
            </a:r>
          </a:p>
        </p:txBody>
      </p:sp>
      <p:sp>
        <p:nvSpPr>
          <p:cNvPr id="16" name="TextBox 15"/>
          <p:cNvSpPr txBox="1"/>
          <p:nvPr/>
        </p:nvSpPr>
        <p:spPr>
          <a:xfrm>
            <a:off x="1108129" y="5262673"/>
            <a:ext cx="2481739" cy="523220"/>
          </a:xfrm>
          <a:prstGeom prst="rect">
            <a:avLst/>
          </a:prstGeom>
          <a:noFill/>
        </p:spPr>
        <p:txBody>
          <a:bodyPr wrap="square" rtlCol="0">
            <a:spAutoFit/>
          </a:bodyPr>
          <a:lstStyle/>
          <a:p>
            <a:r>
              <a:rPr lang="en-US" sz="2800" i="1" dirty="0"/>
              <a:t>Hu </a:t>
            </a:r>
            <a:r>
              <a:rPr lang="en-US" sz="2800" i="1" dirty="0" err="1"/>
              <a:t>Yidi</a:t>
            </a:r>
            <a:endParaRPr lang="en-US" sz="2800" i="1" dirty="0"/>
          </a:p>
        </p:txBody>
      </p:sp>
      <p:sp>
        <p:nvSpPr>
          <p:cNvPr id="17" name="TextBox 16"/>
          <p:cNvSpPr txBox="1"/>
          <p:nvPr/>
        </p:nvSpPr>
        <p:spPr>
          <a:xfrm>
            <a:off x="8676116" y="5368571"/>
            <a:ext cx="2481739" cy="954107"/>
          </a:xfrm>
          <a:prstGeom prst="rect">
            <a:avLst/>
          </a:prstGeom>
          <a:noFill/>
        </p:spPr>
        <p:txBody>
          <a:bodyPr wrap="square" rtlCol="0">
            <a:spAutoFit/>
          </a:bodyPr>
          <a:lstStyle/>
          <a:p>
            <a:r>
              <a:rPr lang="en-US" sz="2800" i="1" dirty="0"/>
              <a:t>Lim Jit Wei</a:t>
            </a:r>
          </a:p>
          <a:p>
            <a:r>
              <a:rPr lang="en-US" sz="2800" i="1" dirty="0"/>
              <a:t>Liu </a:t>
            </a:r>
            <a:r>
              <a:rPr lang="en-US" sz="2800" i="1" dirty="0" err="1"/>
              <a:t>Tianhang</a:t>
            </a:r>
            <a:endParaRPr lang="en-US" sz="2800" i="1" dirty="0"/>
          </a:p>
        </p:txBody>
      </p:sp>
      <p:pic>
        <p:nvPicPr>
          <p:cNvPr id="18" name="Picture 17"/>
          <p:cNvPicPr>
            <a:picLocks noChangeAspect="1"/>
          </p:cNvPicPr>
          <p:nvPr/>
        </p:nvPicPr>
        <p:blipFill>
          <a:blip r:embed="rId5"/>
          <a:stretch>
            <a:fillRect/>
          </a:stretch>
        </p:blipFill>
        <p:spPr>
          <a:xfrm>
            <a:off x="4704242" y="4770095"/>
            <a:ext cx="2274169" cy="2274169"/>
          </a:xfrm>
          <a:prstGeom prst="rect">
            <a:avLst/>
          </a:prstGeom>
        </p:spPr>
      </p:pic>
    </p:spTree>
    <p:extLst>
      <p:ext uri="{BB962C8B-B14F-4D97-AF65-F5344CB8AC3E}">
        <p14:creationId xmlns:p14="http://schemas.microsoft.com/office/powerpoint/2010/main" val="275925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p:tgtEl>
                                          <p:spTgt spid="16"/>
                                        </p:tgtEl>
                                        <p:attrNameLst>
                                          <p:attrName>ppt_y</p:attrName>
                                        </p:attrNameLst>
                                      </p:cBhvr>
                                      <p:tavLst>
                                        <p:tav tm="0">
                                          <p:val>
                                            <p:strVal val="#ppt_y+#ppt_h*1.125000"/>
                                          </p:val>
                                        </p:tav>
                                        <p:tav tm="100000">
                                          <p:val>
                                            <p:strVal val="#ppt_y"/>
                                          </p:val>
                                        </p:tav>
                                      </p:tavLst>
                                    </p:anim>
                                    <p:animEffect transition="in" filter="wipe(up)">
                                      <p:cBhvr>
                                        <p:cTn id="8" dur="500"/>
                                        <p:tgtEl>
                                          <p:spTgt spid="16"/>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p:tgtEl>
                                          <p:spTgt spid="15"/>
                                        </p:tgtEl>
                                        <p:attrNameLst>
                                          <p:attrName>ppt_y</p:attrName>
                                        </p:attrNameLst>
                                      </p:cBhvr>
                                      <p:tavLst>
                                        <p:tav tm="0">
                                          <p:val>
                                            <p:strVal val="#ppt_y+#ppt_h*1.125000"/>
                                          </p:val>
                                        </p:tav>
                                        <p:tav tm="100000">
                                          <p:val>
                                            <p:strVal val="#ppt_y"/>
                                          </p:val>
                                        </p:tav>
                                      </p:tavLst>
                                    </p:anim>
                                    <p:animEffect transition="in" filter="wipe(up)">
                                      <p:cBhvr>
                                        <p:cTn id="12" dur="500"/>
                                        <p:tgtEl>
                                          <p:spTgt spid="15"/>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p:tgtEl>
                                          <p:spTgt spid="17"/>
                                        </p:tgtEl>
                                        <p:attrNameLst>
                                          <p:attrName>ppt_y</p:attrName>
                                        </p:attrNameLst>
                                      </p:cBhvr>
                                      <p:tavLst>
                                        <p:tav tm="0">
                                          <p:val>
                                            <p:strVal val="#ppt_y+#ppt_h*1.125000"/>
                                          </p:val>
                                        </p:tav>
                                        <p:tav tm="100000">
                                          <p:val>
                                            <p:strVal val="#ppt_y"/>
                                          </p:val>
                                        </p:tav>
                                      </p:tavLst>
                                    </p:anim>
                                    <p:animEffect transition="in" filter="wipe(up)">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childTnLst>
                          </p:cTn>
                        </p:par>
                        <p:par>
                          <p:cTn id="22" fill="hold">
                            <p:stCondLst>
                              <p:cond delay="500"/>
                            </p:stCondLst>
                            <p:childTnLst>
                              <p:par>
                                <p:cTn id="23" presetID="9" presetClass="entr" presetSubtype="0"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dissolve">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0" y="3860800"/>
            <a:ext cx="5218655" cy="2997200"/>
          </a:xfrm>
          <a:prstGeom prst="rect">
            <a:avLst/>
          </a:prstGeom>
        </p:spPr>
      </p:pic>
      <p:pic>
        <p:nvPicPr>
          <p:cNvPr id="5" name="Content Placeholder 3"/>
          <p:cNvPicPr>
            <a:picLocks noChangeAspect="1"/>
          </p:cNvPicPr>
          <p:nvPr/>
        </p:nvPicPr>
        <p:blipFill>
          <a:blip r:embed="rId3"/>
          <a:stretch>
            <a:fillRect/>
          </a:stretch>
        </p:blipFill>
        <p:spPr>
          <a:xfrm>
            <a:off x="5218655" y="0"/>
            <a:ext cx="7002635" cy="4987171"/>
          </a:xfrm>
          <a:prstGeom prst="rect">
            <a:avLst/>
          </a:prstGeom>
        </p:spPr>
      </p:pic>
      <p:sp>
        <p:nvSpPr>
          <p:cNvPr id="6" name="Rounded Rectangular Callout 5"/>
          <p:cNvSpPr/>
          <p:nvPr/>
        </p:nvSpPr>
        <p:spPr>
          <a:xfrm>
            <a:off x="643467" y="1405467"/>
            <a:ext cx="4030133" cy="1930400"/>
          </a:xfrm>
          <a:prstGeom prst="wedgeRoundRectCallout">
            <a:avLst>
              <a:gd name="adj1" fmla="val -2766"/>
              <a:gd name="adj2" fmla="val 70395"/>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ular Callout 6"/>
          <p:cNvSpPr/>
          <p:nvPr/>
        </p:nvSpPr>
        <p:spPr>
          <a:xfrm>
            <a:off x="5455722" y="59571"/>
            <a:ext cx="4030133" cy="1930400"/>
          </a:xfrm>
          <a:prstGeom prst="wedgeRoundRectCallout">
            <a:avLst>
              <a:gd name="adj1" fmla="val 50175"/>
              <a:gd name="adj2" fmla="val 74781"/>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88994" y="1770502"/>
            <a:ext cx="3640666" cy="1569660"/>
          </a:xfrm>
          <a:prstGeom prst="rect">
            <a:avLst/>
          </a:prstGeom>
          <a:noFill/>
        </p:spPr>
        <p:txBody>
          <a:bodyPr wrap="square" rtlCol="0">
            <a:spAutoFit/>
          </a:bodyPr>
          <a:lstStyle/>
          <a:p>
            <a:r>
              <a:rPr lang="en-US" sz="2400" dirty="0"/>
              <a:t>How does Vincent work?</a:t>
            </a:r>
          </a:p>
          <a:p>
            <a:r>
              <a:rPr lang="en-US" sz="2400" dirty="0"/>
              <a:t>I don</a:t>
            </a:r>
            <a:r>
              <a:rPr lang="mr-IN" sz="2400" dirty="0"/>
              <a:t>’</a:t>
            </a:r>
            <a:r>
              <a:rPr lang="en-US" sz="2400" dirty="0"/>
              <a:t>t want it to hurt my monkey</a:t>
            </a:r>
            <a:r>
              <a:rPr lang="mr-IN" sz="2400" dirty="0"/>
              <a:t>…</a:t>
            </a:r>
            <a:endParaRPr lang="en-US" sz="2400" dirty="0"/>
          </a:p>
          <a:p>
            <a:endParaRPr lang="en-US" sz="2400" dirty="0"/>
          </a:p>
        </p:txBody>
      </p:sp>
      <p:sp>
        <p:nvSpPr>
          <p:cNvPr id="9" name="TextBox 8"/>
          <p:cNvSpPr txBox="1"/>
          <p:nvPr/>
        </p:nvSpPr>
        <p:spPr>
          <a:xfrm>
            <a:off x="5995300" y="5359400"/>
            <a:ext cx="5449344" cy="1200329"/>
          </a:xfrm>
          <a:prstGeom prst="rect">
            <a:avLst/>
          </a:prstGeom>
          <a:noFill/>
        </p:spPr>
        <p:txBody>
          <a:bodyPr wrap="square" rtlCol="0">
            <a:spAutoFit/>
          </a:bodyPr>
          <a:lstStyle/>
          <a:p>
            <a:r>
              <a:rPr lang="en-US" sz="2400" dirty="0"/>
              <a:t>Before using Vincent to rescue his apprentice, the monk has a few questions to ask</a:t>
            </a:r>
            <a:r>
              <a:rPr lang="mr-IN" sz="2400" dirty="0"/>
              <a:t>…</a:t>
            </a:r>
            <a:endParaRPr lang="en-US" sz="2400" dirty="0"/>
          </a:p>
        </p:txBody>
      </p:sp>
      <p:sp>
        <p:nvSpPr>
          <p:cNvPr id="10" name="TextBox 9"/>
          <p:cNvSpPr txBox="1"/>
          <p:nvPr/>
        </p:nvSpPr>
        <p:spPr>
          <a:xfrm>
            <a:off x="5650455" y="452096"/>
            <a:ext cx="3640666" cy="830997"/>
          </a:xfrm>
          <a:prstGeom prst="rect">
            <a:avLst/>
          </a:prstGeom>
          <a:noFill/>
        </p:spPr>
        <p:txBody>
          <a:bodyPr wrap="square" rtlCol="0">
            <a:spAutoFit/>
          </a:bodyPr>
          <a:lstStyle/>
          <a:p>
            <a:r>
              <a:rPr lang="en-US" sz="2400" dirty="0"/>
              <a:t>Let me tell you about the algorithm design</a:t>
            </a:r>
            <a:r>
              <a:rPr lang="mr-IN" sz="2400" dirty="0"/>
              <a:t>…</a:t>
            </a:r>
            <a:endParaRPr lang="en-US" sz="2400" dirty="0"/>
          </a:p>
        </p:txBody>
      </p:sp>
    </p:spTree>
    <p:extLst>
      <p:ext uri="{BB962C8B-B14F-4D97-AF65-F5344CB8AC3E}">
        <p14:creationId xmlns:p14="http://schemas.microsoft.com/office/powerpoint/2010/main" val="1768271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Vincent is tele-operated in phase 1.</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078567"/>
            <a:ext cx="2844800" cy="2565400"/>
          </a:xfrm>
          <a:prstGeom prst="rect">
            <a:avLst/>
          </a:prstGeom>
        </p:spPr>
      </p:pic>
      <p:pic>
        <p:nvPicPr>
          <p:cNvPr id="5" name="Picture 4"/>
          <p:cNvPicPr>
            <a:picLocks noChangeAspect="1"/>
          </p:cNvPicPr>
          <p:nvPr/>
        </p:nvPicPr>
        <p:blipFill>
          <a:blip r:embed="rId4"/>
          <a:stretch>
            <a:fillRect/>
          </a:stretch>
        </p:blipFill>
        <p:spPr>
          <a:xfrm>
            <a:off x="7847774" y="1930400"/>
            <a:ext cx="4094874" cy="2725209"/>
          </a:xfrm>
          <a:prstGeom prst="rect">
            <a:avLst/>
          </a:prstGeom>
        </p:spPr>
      </p:pic>
      <p:pic>
        <p:nvPicPr>
          <p:cNvPr id="6" name="Picture 5"/>
          <p:cNvPicPr>
            <a:picLocks noChangeAspect="1"/>
          </p:cNvPicPr>
          <p:nvPr/>
        </p:nvPicPr>
        <p:blipFill>
          <a:blip r:embed="rId5"/>
          <a:stretch>
            <a:fillRect/>
          </a:stretch>
        </p:blipFill>
        <p:spPr>
          <a:xfrm>
            <a:off x="4519289" y="1609492"/>
            <a:ext cx="3328485" cy="3328485"/>
          </a:xfrm>
          <a:prstGeom prst="rect">
            <a:avLst/>
          </a:prstGeom>
        </p:spPr>
      </p:pic>
      <p:sp>
        <p:nvSpPr>
          <p:cNvPr id="7" name="TextBox 6"/>
          <p:cNvSpPr txBox="1"/>
          <p:nvPr/>
        </p:nvSpPr>
        <p:spPr>
          <a:xfrm>
            <a:off x="838200" y="5164667"/>
            <a:ext cx="2514600" cy="1200329"/>
          </a:xfrm>
          <a:prstGeom prst="rect">
            <a:avLst/>
          </a:prstGeom>
          <a:noFill/>
        </p:spPr>
        <p:txBody>
          <a:bodyPr wrap="square" rtlCol="0">
            <a:spAutoFit/>
          </a:bodyPr>
          <a:lstStyle/>
          <a:p>
            <a:pPr algn="ctr"/>
            <a:r>
              <a:rPr lang="en-US" sz="2400" dirty="0"/>
              <a:t>Part A: Map with LIDAR and hector SLAM </a:t>
            </a:r>
          </a:p>
        </p:txBody>
      </p:sp>
      <p:sp>
        <p:nvSpPr>
          <p:cNvPr id="8" name="TextBox 7"/>
          <p:cNvSpPr txBox="1"/>
          <p:nvPr/>
        </p:nvSpPr>
        <p:spPr>
          <a:xfrm>
            <a:off x="4838700" y="5164667"/>
            <a:ext cx="2595033" cy="1200329"/>
          </a:xfrm>
          <a:prstGeom prst="rect">
            <a:avLst/>
          </a:prstGeom>
          <a:noFill/>
        </p:spPr>
        <p:txBody>
          <a:bodyPr wrap="square" rtlCol="0">
            <a:spAutoFit/>
          </a:bodyPr>
          <a:lstStyle/>
          <a:p>
            <a:pPr algn="ctr"/>
            <a:r>
              <a:rPr lang="en-US" sz="2400" dirty="0"/>
              <a:t>Part B: Navigate and mark location using the map</a:t>
            </a:r>
          </a:p>
        </p:txBody>
      </p:sp>
      <p:sp>
        <p:nvSpPr>
          <p:cNvPr id="9" name="TextBox 8"/>
          <p:cNvSpPr txBox="1"/>
          <p:nvPr/>
        </p:nvSpPr>
        <p:spPr>
          <a:xfrm>
            <a:off x="8530166" y="5164667"/>
            <a:ext cx="3136901" cy="1200329"/>
          </a:xfrm>
          <a:prstGeom prst="rect">
            <a:avLst/>
          </a:prstGeom>
          <a:noFill/>
        </p:spPr>
        <p:txBody>
          <a:bodyPr wrap="square" rtlCol="0">
            <a:spAutoFit/>
          </a:bodyPr>
          <a:lstStyle/>
          <a:p>
            <a:pPr algn="ctr"/>
            <a:r>
              <a:rPr lang="en-US" sz="2400" dirty="0"/>
              <a:t>Part C: Store commands on a SD card</a:t>
            </a:r>
          </a:p>
        </p:txBody>
      </p:sp>
    </p:spTree>
    <p:extLst>
      <p:ext uri="{BB962C8B-B14F-4D97-AF65-F5344CB8AC3E}">
        <p14:creationId xmlns:p14="http://schemas.microsoft.com/office/powerpoint/2010/main" val="5712780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Hector SLAM</a:t>
            </a:r>
          </a:p>
        </p:txBody>
      </p:sp>
      <p:sp>
        <p:nvSpPr>
          <p:cNvPr id="6" name="TextBox 5"/>
          <p:cNvSpPr txBox="1"/>
          <p:nvPr/>
        </p:nvSpPr>
        <p:spPr>
          <a:xfrm>
            <a:off x="3481007" y="6091880"/>
            <a:ext cx="4751613" cy="523220"/>
          </a:xfrm>
          <a:prstGeom prst="rect">
            <a:avLst/>
          </a:prstGeom>
          <a:noFill/>
        </p:spPr>
        <p:txBody>
          <a:bodyPr wrap="square" rtlCol="0">
            <a:spAutoFit/>
          </a:bodyPr>
          <a:lstStyle/>
          <a:p>
            <a:pPr algn="ctr"/>
            <a:r>
              <a:rPr lang="en-US" sz="2800" dirty="0"/>
              <a:t>Use Lidar to extract landmarks</a:t>
            </a:r>
          </a:p>
        </p:txBody>
      </p:sp>
      <p:pic>
        <p:nvPicPr>
          <p:cNvPr id="7" name="Picture 6"/>
          <p:cNvPicPr>
            <a:picLocks noChangeAspect="1"/>
          </p:cNvPicPr>
          <p:nvPr/>
        </p:nvPicPr>
        <p:blipFill>
          <a:blip r:embed="rId2"/>
          <a:stretch>
            <a:fillRect/>
          </a:stretch>
        </p:blipFill>
        <p:spPr>
          <a:xfrm>
            <a:off x="1971673" y="1401232"/>
            <a:ext cx="7770283" cy="4577615"/>
          </a:xfrm>
          <a:prstGeom prst="rect">
            <a:avLst/>
          </a:prstGeom>
        </p:spPr>
      </p:pic>
      <p:pic>
        <p:nvPicPr>
          <p:cNvPr id="8" name="Picture 7"/>
          <p:cNvPicPr>
            <a:picLocks noChangeAspect="1"/>
          </p:cNvPicPr>
          <p:nvPr/>
        </p:nvPicPr>
        <p:blipFill rotWithShape="1">
          <a:blip r:embed="rId3">
            <a:extLst>
              <a:ext uri="{BEBA8EAE-BF5A-486C-A8C5-ECC9F3942E4B}">
                <a14:imgProps xmlns:a14="http://schemas.microsoft.com/office/drawing/2010/main">
                  <a14:imgLayer r:embed="rId4">
                    <a14:imgEffect>
                      <a14:backgroundRemoval t="8697" b="98082" l="2629" r="93056">
                        <a14:foregroundMark x1="53993" y1="31382" x2="53993" y2="31382"/>
                        <a14:foregroundMark x1="57391" y1="30258" x2="57391" y2="30258"/>
                        <a14:foregroundMark x1="76935" y1="76124" x2="76935" y2="76124"/>
                        <a14:foregroundMark x1="82887" y1="77811" x2="82887" y2="77811"/>
                        <a14:foregroundMark x1="2629" y1="15542" x2="2629" y2="15542"/>
                      </a14:backgroundRemoval>
                    </a14:imgEffect>
                  </a14:imgLayer>
                </a14:imgProps>
              </a:ext>
              <a:ext uri="{28A0092B-C50C-407E-A947-70E740481C1C}">
                <a14:useLocalDpi xmlns:a14="http://schemas.microsoft.com/office/drawing/2010/main" val="0"/>
              </a:ext>
            </a:extLst>
          </a:blip>
          <a:srcRect l="-4995" t="-1" r="4995" b="1"/>
          <a:stretch/>
        </p:blipFill>
        <p:spPr>
          <a:xfrm>
            <a:off x="2586162" y="3445562"/>
            <a:ext cx="1681038" cy="1260779"/>
          </a:xfrm>
          <a:prstGeom prst="rect">
            <a:avLst/>
          </a:prstGeom>
        </p:spPr>
      </p:pic>
    </p:spTree>
    <p:extLst>
      <p:ext uri="{BB962C8B-B14F-4D97-AF65-F5344CB8AC3E}">
        <p14:creationId xmlns:p14="http://schemas.microsoft.com/office/powerpoint/2010/main" val="917231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9658"/>
            <a:ext cx="10515600" cy="1325563"/>
          </a:xfrm>
        </p:spPr>
        <p:txBody>
          <a:bodyPr/>
          <a:lstStyle/>
          <a:p>
            <a:r>
              <a:rPr lang="en-US" dirty="0"/>
              <a:t>The Monkey King is trapped under Five Fingers Mountain</a:t>
            </a:r>
          </a:p>
        </p:txBody>
      </p:sp>
      <p:pic>
        <p:nvPicPr>
          <p:cNvPr id="4" name="Content Placeholder 3"/>
          <p:cNvPicPr>
            <a:picLocks noGrp="1" noChangeAspect="1"/>
          </p:cNvPicPr>
          <p:nvPr>
            <p:ph idx="1"/>
          </p:nvPr>
        </p:nvPicPr>
        <p:blipFill>
          <a:blip r:embed="rId2"/>
          <a:stretch>
            <a:fillRect/>
          </a:stretch>
        </p:blipFill>
        <p:spPr>
          <a:xfrm>
            <a:off x="1887181" y="1693333"/>
            <a:ext cx="8222355" cy="5164667"/>
          </a:xfrm>
          <a:prstGeom prst="rect">
            <a:avLst/>
          </a:prstGeom>
        </p:spPr>
      </p:pic>
    </p:spTree>
    <p:extLst>
      <p:ext uri="{BB962C8B-B14F-4D97-AF65-F5344CB8AC3E}">
        <p14:creationId xmlns:p14="http://schemas.microsoft.com/office/powerpoint/2010/main" val="1356337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r="59733"/>
          <a:stretch/>
        </p:blipFill>
        <p:spPr>
          <a:xfrm>
            <a:off x="3162299" y="1309771"/>
            <a:ext cx="2933701" cy="4526352"/>
          </a:xfrm>
          <a:prstGeom prst="rect">
            <a:avLst/>
          </a:prstGeom>
        </p:spPr>
      </p:pic>
      <p:pic>
        <p:nvPicPr>
          <p:cNvPr id="7" name="Picture 6"/>
          <p:cNvPicPr>
            <a:picLocks noChangeAspect="1"/>
          </p:cNvPicPr>
          <p:nvPr/>
        </p:nvPicPr>
        <p:blipFill rotWithShape="1">
          <a:blip r:embed="rId2"/>
          <a:srcRect l="40211"/>
          <a:stretch/>
        </p:blipFill>
        <p:spPr>
          <a:xfrm>
            <a:off x="7915932" y="1343637"/>
            <a:ext cx="4355982" cy="4526352"/>
          </a:xfrm>
          <a:prstGeom prst="rect">
            <a:avLst/>
          </a:prstGeom>
        </p:spPr>
      </p:pic>
      <p:sp>
        <p:nvSpPr>
          <p:cNvPr id="2" name="Title 1"/>
          <p:cNvSpPr>
            <a:spLocks noGrp="1"/>
          </p:cNvSpPr>
          <p:nvPr>
            <p:ph type="title"/>
          </p:nvPr>
        </p:nvSpPr>
        <p:spPr>
          <a:xfrm>
            <a:off x="838200" y="365125"/>
            <a:ext cx="10515600" cy="1325563"/>
          </a:xfrm>
        </p:spPr>
        <p:txBody>
          <a:bodyPr/>
          <a:lstStyle/>
          <a:p>
            <a:r>
              <a:rPr lang="en-US" dirty="0"/>
              <a:t>Hector SLAM</a:t>
            </a:r>
          </a:p>
        </p:txBody>
      </p:sp>
      <p:pic>
        <p:nvPicPr>
          <p:cNvPr id="5" name="Picture 4"/>
          <p:cNvPicPr>
            <a:picLocks noChangeAspect="1"/>
          </p:cNvPicPr>
          <p:nvPr/>
        </p:nvPicPr>
        <p:blipFill rotWithShape="1">
          <a:blip r:embed="rId3">
            <a:extLst>
              <a:ext uri="{BEBA8EAE-BF5A-486C-A8C5-ECC9F3942E4B}">
                <a14:imgProps xmlns:a14="http://schemas.microsoft.com/office/drawing/2010/main">
                  <a14:imgLayer r:embed="rId4">
                    <a14:imgEffect>
                      <a14:backgroundRemoval t="8697" b="98082" l="2629" r="93056">
                        <a14:foregroundMark x1="53993" y1="31382" x2="53993" y2="31382"/>
                        <a14:foregroundMark x1="57391" y1="30258" x2="57391" y2="30258"/>
                        <a14:foregroundMark x1="76935" y1="76124" x2="76935" y2="76124"/>
                        <a14:foregroundMark x1="82887" y1="77811" x2="82887" y2="77811"/>
                        <a14:foregroundMark x1="2629" y1="15542" x2="2629" y2="15542"/>
                      </a14:backgroundRemoval>
                    </a14:imgEffect>
                  </a14:imgLayer>
                </a14:imgProps>
              </a:ext>
              <a:ext uri="{28A0092B-C50C-407E-A947-70E740481C1C}">
                <a14:useLocalDpi xmlns:a14="http://schemas.microsoft.com/office/drawing/2010/main" val="0"/>
              </a:ext>
            </a:extLst>
          </a:blip>
          <a:srcRect l="-4995" t="-1" r="4995" b="1"/>
          <a:stretch/>
        </p:blipFill>
        <p:spPr>
          <a:xfrm>
            <a:off x="4080413" y="3682931"/>
            <a:ext cx="1355069" cy="1016302"/>
          </a:xfrm>
          <a:prstGeom prst="rect">
            <a:avLst/>
          </a:prstGeom>
        </p:spPr>
      </p:pic>
      <p:sp>
        <p:nvSpPr>
          <p:cNvPr id="6" name="TextBox 5"/>
          <p:cNvSpPr txBox="1"/>
          <p:nvPr/>
        </p:nvSpPr>
        <p:spPr>
          <a:xfrm>
            <a:off x="195943" y="5903893"/>
            <a:ext cx="11387667" cy="954107"/>
          </a:xfrm>
          <a:prstGeom prst="rect">
            <a:avLst/>
          </a:prstGeom>
          <a:noFill/>
        </p:spPr>
        <p:txBody>
          <a:bodyPr wrap="square" rtlCol="0">
            <a:spAutoFit/>
          </a:bodyPr>
          <a:lstStyle/>
          <a:p>
            <a:pPr algn="ctr"/>
            <a:r>
              <a:rPr lang="en-US" sz="2800" dirty="0"/>
              <a:t>As Vincent moves, it compares current landmarks </a:t>
            </a:r>
          </a:p>
          <a:p>
            <a:pPr algn="ctr"/>
            <a:r>
              <a:rPr lang="en-US" sz="2800" dirty="0"/>
              <a:t>with previously observed landmarks</a:t>
            </a:r>
          </a:p>
        </p:txBody>
      </p:sp>
    </p:spTree>
    <p:extLst>
      <p:ext uri="{BB962C8B-B14F-4D97-AF65-F5344CB8AC3E}">
        <p14:creationId xmlns:p14="http://schemas.microsoft.com/office/powerpoint/2010/main" val="1265412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29167E-6 2.96296E-6 L 0.0987 -0.11805 " pathEditMode="relative" rAng="0" ptsTypes="AA">
                                      <p:cBhvr>
                                        <p:cTn id="6" dur="2000" fill="hold"/>
                                        <p:tgtEl>
                                          <p:spTgt spid="5"/>
                                        </p:tgtEl>
                                        <p:attrNameLst>
                                          <p:attrName>ppt_x</p:attrName>
                                          <p:attrName>ppt_y</p:attrName>
                                        </p:attrNameLst>
                                      </p:cBhvr>
                                      <p:rCtr x="5000" y="-7199"/>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4.58333E-6 4.07407E-6 L -0.14869 -0.00741 " pathEditMode="relative" rAng="0" ptsTypes="AA">
                                      <p:cBhvr>
                                        <p:cTn id="10" dur="2000" fill="hold"/>
                                        <p:tgtEl>
                                          <p:spTgt spid="7"/>
                                        </p:tgtEl>
                                        <p:attrNameLst>
                                          <p:attrName>ppt_x</p:attrName>
                                          <p:attrName>ppt_y</p:attrName>
                                        </p:attrNameLst>
                                      </p:cBhvr>
                                      <p:rCtr x="-7435" y="-3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Hector SLAM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3712" y="1216554"/>
            <a:ext cx="5730088" cy="5167312"/>
          </a:xfrm>
          <a:prstGeom prst="rect">
            <a:avLst/>
          </a:prstGeom>
        </p:spPr>
      </p:pic>
      <p:sp>
        <p:nvSpPr>
          <p:cNvPr id="5" name="TextBox 4"/>
          <p:cNvSpPr txBox="1"/>
          <p:nvPr/>
        </p:nvSpPr>
        <p:spPr>
          <a:xfrm>
            <a:off x="981862" y="3206279"/>
            <a:ext cx="3776405" cy="1384995"/>
          </a:xfrm>
          <a:prstGeom prst="rect">
            <a:avLst/>
          </a:prstGeom>
          <a:noFill/>
        </p:spPr>
        <p:txBody>
          <a:bodyPr wrap="square" rtlCol="0">
            <a:spAutoFit/>
          </a:bodyPr>
          <a:lstStyle/>
          <a:p>
            <a:pPr algn="ctr"/>
            <a:r>
              <a:rPr lang="en-US" sz="2800" dirty="0"/>
              <a:t>Then it aligns the landmarks to produce a map</a:t>
            </a:r>
          </a:p>
        </p:txBody>
      </p:sp>
    </p:spTree>
    <p:extLst>
      <p:ext uri="{BB962C8B-B14F-4D97-AF65-F5344CB8AC3E}">
        <p14:creationId xmlns:p14="http://schemas.microsoft.com/office/powerpoint/2010/main" val="12540707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a:t>
            </a:r>
          </a:p>
        </p:txBody>
      </p:sp>
      <p:sp>
        <p:nvSpPr>
          <p:cNvPr id="4" name="TextBox 3"/>
          <p:cNvSpPr txBox="1"/>
          <p:nvPr/>
        </p:nvSpPr>
        <p:spPr>
          <a:xfrm>
            <a:off x="981666" y="1922121"/>
            <a:ext cx="2692666" cy="3108543"/>
          </a:xfrm>
          <a:prstGeom prst="rect">
            <a:avLst/>
          </a:prstGeom>
          <a:noFill/>
        </p:spPr>
        <p:txBody>
          <a:bodyPr wrap="square" rtlCol="0">
            <a:spAutoFit/>
          </a:bodyPr>
          <a:lstStyle/>
          <a:p>
            <a:pPr algn="ctr"/>
            <a:r>
              <a:rPr lang="en-US" sz="2800" dirty="0"/>
              <a:t>Hector SLAM uses too much processing power of PI</a:t>
            </a:r>
          </a:p>
          <a:p>
            <a:pPr algn="ctr"/>
            <a:endParaRPr lang="en-US" sz="2800" dirty="0"/>
          </a:p>
          <a:p>
            <a:pPr algn="ctr"/>
            <a:endParaRPr lang="en-US" sz="2800" dirty="0"/>
          </a:p>
          <a:p>
            <a:pPr algn="ctr"/>
            <a:endParaRPr lang="en-US" sz="2800" dirty="0"/>
          </a:p>
        </p:txBody>
      </p:sp>
      <p:sp>
        <p:nvSpPr>
          <p:cNvPr id="5" name="TextBox 4"/>
          <p:cNvSpPr txBox="1"/>
          <p:nvPr/>
        </p:nvSpPr>
        <p:spPr>
          <a:xfrm>
            <a:off x="4207732" y="2522286"/>
            <a:ext cx="3285338" cy="523220"/>
          </a:xfrm>
          <a:prstGeom prst="rect">
            <a:avLst/>
          </a:prstGeom>
          <a:noFill/>
        </p:spPr>
        <p:txBody>
          <a:bodyPr wrap="square" rtlCol="0">
            <a:spAutoFit/>
          </a:bodyPr>
          <a:lstStyle/>
          <a:p>
            <a:pPr algn="ctr"/>
            <a:r>
              <a:rPr lang="en-US" sz="2800" dirty="0"/>
              <a:t>PI overheats</a:t>
            </a:r>
          </a:p>
        </p:txBody>
      </p:sp>
      <p:sp>
        <p:nvSpPr>
          <p:cNvPr id="11" name="Right Arrow 10"/>
          <p:cNvSpPr/>
          <p:nvPr/>
        </p:nvSpPr>
        <p:spPr>
          <a:xfrm>
            <a:off x="3674332" y="2568108"/>
            <a:ext cx="1066800" cy="4773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2"/>
          <a:stretch>
            <a:fillRect/>
          </a:stretch>
        </p:blipFill>
        <p:spPr>
          <a:xfrm>
            <a:off x="5549700" y="4047066"/>
            <a:ext cx="813864" cy="1829006"/>
          </a:xfrm>
          <a:prstGeom prst="rect">
            <a:avLst/>
          </a:prstGeom>
        </p:spPr>
      </p:pic>
      <p:pic>
        <p:nvPicPr>
          <p:cNvPr id="17" name="Picture 16"/>
          <p:cNvPicPr>
            <a:picLocks noChangeAspect="1"/>
          </p:cNvPicPr>
          <p:nvPr/>
        </p:nvPicPr>
        <p:blipFill>
          <a:blip r:embed="rId3"/>
          <a:stretch>
            <a:fillRect/>
          </a:stretch>
        </p:blipFill>
        <p:spPr>
          <a:xfrm>
            <a:off x="8847753" y="3761625"/>
            <a:ext cx="1775677" cy="1775677"/>
          </a:xfrm>
          <a:prstGeom prst="rect">
            <a:avLst/>
          </a:prstGeom>
        </p:spPr>
      </p:pic>
      <p:pic>
        <p:nvPicPr>
          <p:cNvPr id="18" name="Picture 17"/>
          <p:cNvPicPr>
            <a:picLocks noChangeAspect="1"/>
          </p:cNvPicPr>
          <p:nvPr/>
        </p:nvPicPr>
        <p:blipFill rotWithShape="1">
          <a:blip r:embed="rId4"/>
          <a:srcRect r="50000"/>
          <a:stretch/>
        </p:blipFill>
        <p:spPr>
          <a:xfrm>
            <a:off x="1067655" y="3761625"/>
            <a:ext cx="1997856" cy="2717672"/>
          </a:xfrm>
          <a:prstGeom prst="rect">
            <a:avLst/>
          </a:prstGeom>
        </p:spPr>
      </p:pic>
      <p:sp>
        <p:nvSpPr>
          <p:cNvPr id="19" name="TextBox 18"/>
          <p:cNvSpPr txBox="1"/>
          <p:nvPr/>
        </p:nvSpPr>
        <p:spPr>
          <a:xfrm>
            <a:off x="8092923" y="2522286"/>
            <a:ext cx="3285338" cy="523220"/>
          </a:xfrm>
          <a:prstGeom prst="rect">
            <a:avLst/>
          </a:prstGeom>
          <a:noFill/>
        </p:spPr>
        <p:txBody>
          <a:bodyPr wrap="square" rtlCol="0">
            <a:spAutoFit/>
          </a:bodyPr>
          <a:lstStyle/>
          <a:p>
            <a:pPr algn="ctr"/>
            <a:r>
              <a:rPr lang="en-US" sz="2800" dirty="0"/>
              <a:t>PI restarts</a:t>
            </a:r>
          </a:p>
        </p:txBody>
      </p:sp>
      <p:sp>
        <p:nvSpPr>
          <p:cNvPr id="21" name="Right Arrow 20"/>
          <p:cNvSpPr/>
          <p:nvPr/>
        </p:nvSpPr>
        <p:spPr>
          <a:xfrm>
            <a:off x="7262989" y="2568108"/>
            <a:ext cx="1066800" cy="4773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41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p:tgtEl>
                                          <p:spTgt spid="18"/>
                                        </p:tgtEl>
                                        <p:attrNameLst>
                                          <p:attrName>ppt_y</p:attrName>
                                        </p:attrNameLst>
                                      </p:cBhvr>
                                      <p:tavLst>
                                        <p:tav tm="0">
                                          <p:val>
                                            <p:strVal val="#ppt_y+#ppt_h*1.125000"/>
                                          </p:val>
                                        </p:tav>
                                        <p:tav tm="100000">
                                          <p:val>
                                            <p:strVal val="#ppt_y"/>
                                          </p:val>
                                        </p:tav>
                                      </p:tavLst>
                                    </p:anim>
                                    <p:animEffect transition="in" filter="wipe(up)">
                                      <p:cBhvr>
                                        <p:cTn id="8" dur="500"/>
                                        <p:tgtEl>
                                          <p:spTgt spid="18"/>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p:tgtEl>
                                          <p:spTgt spid="15"/>
                                        </p:tgtEl>
                                        <p:attrNameLst>
                                          <p:attrName>ppt_y</p:attrName>
                                        </p:attrNameLst>
                                      </p:cBhvr>
                                      <p:tavLst>
                                        <p:tav tm="0">
                                          <p:val>
                                            <p:strVal val="#ppt_y+#ppt_h*1.125000"/>
                                          </p:val>
                                        </p:tav>
                                        <p:tav tm="100000">
                                          <p:val>
                                            <p:strVal val="#ppt_y"/>
                                          </p:val>
                                        </p:tav>
                                      </p:tavLst>
                                    </p:anim>
                                    <p:animEffect transition="in" filter="wipe(up)">
                                      <p:cBhvr>
                                        <p:cTn id="24" dur="500"/>
                                        <p:tgtEl>
                                          <p:spTgt spid="15"/>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p:tgtEl>
                                          <p:spTgt spid="5"/>
                                        </p:tgtEl>
                                        <p:attrNameLst>
                                          <p:attrName>ppt_y</p:attrName>
                                        </p:attrNameLst>
                                      </p:cBhvr>
                                      <p:tavLst>
                                        <p:tav tm="0">
                                          <p:val>
                                            <p:strVal val="#ppt_y+#ppt_h*1.125000"/>
                                          </p:val>
                                        </p:tav>
                                        <p:tav tm="100000">
                                          <p:val>
                                            <p:strVal val="#ppt_y"/>
                                          </p:val>
                                        </p:tav>
                                      </p:tavLst>
                                    </p:anim>
                                    <p:animEffect transition="in" filter="wipe(up)">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fill="hold"/>
                                        <p:tgtEl>
                                          <p:spTgt spid="21"/>
                                        </p:tgtEl>
                                        <p:attrNameLst>
                                          <p:attrName>ppt_x</p:attrName>
                                        </p:attrNameLst>
                                      </p:cBhvr>
                                      <p:tavLst>
                                        <p:tav tm="0">
                                          <p:val>
                                            <p:strVal val="#ppt_x"/>
                                          </p:val>
                                        </p:tav>
                                        <p:tav tm="100000">
                                          <p:val>
                                            <p:strVal val="#ppt_x"/>
                                          </p:val>
                                        </p:tav>
                                      </p:tavLst>
                                    </p:anim>
                                    <p:anim calcmode="lin" valueType="num">
                                      <p:cBhvr additive="base">
                                        <p:cTn id="3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2" presetClass="entr" presetSubtype="4"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p:tgtEl>
                                          <p:spTgt spid="17"/>
                                        </p:tgtEl>
                                        <p:attrNameLst>
                                          <p:attrName>ppt_y</p:attrName>
                                        </p:attrNameLst>
                                      </p:cBhvr>
                                      <p:tavLst>
                                        <p:tav tm="0">
                                          <p:val>
                                            <p:strVal val="#ppt_y+#ppt_h*1.125000"/>
                                          </p:val>
                                        </p:tav>
                                        <p:tav tm="100000">
                                          <p:val>
                                            <p:strVal val="#ppt_y"/>
                                          </p:val>
                                        </p:tav>
                                      </p:tavLst>
                                    </p:anim>
                                    <p:animEffect transition="in" filter="wipe(up)">
                                      <p:cBhvr>
                                        <p:cTn id="40" dur="500"/>
                                        <p:tgtEl>
                                          <p:spTgt spid="17"/>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p:tgtEl>
                                          <p:spTgt spid="19"/>
                                        </p:tgtEl>
                                        <p:attrNameLst>
                                          <p:attrName>ppt_y</p:attrName>
                                        </p:attrNameLst>
                                      </p:cBhvr>
                                      <p:tavLst>
                                        <p:tav tm="0">
                                          <p:val>
                                            <p:strVal val="#ppt_y+#ppt_h*1.125000"/>
                                          </p:val>
                                        </p:tav>
                                        <p:tav tm="100000">
                                          <p:val>
                                            <p:strVal val="#ppt_y"/>
                                          </p:val>
                                        </p:tav>
                                      </p:tavLst>
                                    </p:anim>
                                    <p:animEffect transition="in" filter="wipe(up)">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1" grpId="0" animBg="1"/>
      <p:bldP spid="19" grpId="0"/>
      <p:bldP spid="2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t="10879" b="3837"/>
          <a:stretch/>
        </p:blipFill>
        <p:spPr>
          <a:xfrm>
            <a:off x="0" y="0"/>
            <a:ext cx="12192000" cy="6940517"/>
          </a:xfrm>
          <a:prstGeom prst="rect">
            <a:avLst/>
          </a:prstGeom>
        </p:spPr>
      </p:pic>
      <p:sp>
        <p:nvSpPr>
          <p:cNvPr id="2" name="Title 1"/>
          <p:cNvSpPr>
            <a:spLocks noGrp="1"/>
          </p:cNvSpPr>
          <p:nvPr>
            <p:ph type="title"/>
          </p:nvPr>
        </p:nvSpPr>
        <p:spPr>
          <a:xfrm>
            <a:off x="424543" y="0"/>
            <a:ext cx="2413000" cy="1325563"/>
          </a:xfrm>
          <a:noFill/>
        </p:spPr>
        <p:txBody>
          <a:bodyPr/>
          <a:lstStyle/>
          <a:p>
            <a:r>
              <a:rPr lang="en-US" b="1" dirty="0">
                <a:solidFill>
                  <a:schemeClr val="bg1"/>
                </a:solidFill>
              </a:rPr>
              <a:t>Solution </a:t>
            </a:r>
          </a:p>
        </p:txBody>
      </p:sp>
      <p:sp>
        <p:nvSpPr>
          <p:cNvPr id="5" name="TextBox 4"/>
          <p:cNvSpPr txBox="1"/>
          <p:nvPr/>
        </p:nvSpPr>
        <p:spPr>
          <a:xfrm>
            <a:off x="2014931" y="3178932"/>
            <a:ext cx="8162137" cy="954107"/>
          </a:xfrm>
          <a:prstGeom prst="rect">
            <a:avLst/>
          </a:prstGeom>
          <a:solidFill>
            <a:schemeClr val="bg1"/>
          </a:solidFill>
        </p:spPr>
        <p:txBody>
          <a:bodyPr wrap="square" rtlCol="0">
            <a:spAutoFit/>
          </a:bodyPr>
          <a:lstStyle/>
          <a:p>
            <a:r>
              <a:rPr lang="en-US" sz="2800" dirty="0"/>
              <a:t>Run the command “</a:t>
            </a:r>
            <a:r>
              <a:rPr lang="en-US" sz="2800" b="1" i="1" dirty="0" err="1"/>
              <a:t>cpulimit</a:t>
            </a:r>
            <a:r>
              <a:rPr lang="en-US" sz="2800" b="1" i="1" dirty="0"/>
              <a:t> -e </a:t>
            </a:r>
            <a:r>
              <a:rPr lang="en-US" sz="2800" b="1" i="1" dirty="0" err="1"/>
              <a:t>hector_mapping</a:t>
            </a:r>
            <a:r>
              <a:rPr lang="en-US" sz="2800" b="1" i="1" dirty="0"/>
              <a:t> -l 80”</a:t>
            </a:r>
            <a:r>
              <a:rPr lang="en-US" sz="2800" b="1" dirty="0"/>
              <a:t> </a:t>
            </a:r>
            <a:r>
              <a:rPr lang="en-US" sz="2800" dirty="0"/>
              <a:t>to limit the CPU usage to 80 %</a:t>
            </a:r>
          </a:p>
        </p:txBody>
      </p:sp>
    </p:spTree>
    <p:extLst>
      <p:ext uri="{BB962C8B-B14F-4D97-AF65-F5344CB8AC3E}">
        <p14:creationId xmlns:p14="http://schemas.microsoft.com/office/powerpoint/2010/main" val="396618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5792"/>
            <a:ext cx="10515600" cy="1325563"/>
          </a:xfrm>
        </p:spPr>
        <p:txBody>
          <a:bodyPr/>
          <a:lstStyle/>
          <a:p>
            <a:r>
              <a:rPr lang="en-US" dirty="0"/>
              <a:t>Navigate and mark locations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1537"/>
          <a:stretch/>
        </p:blipFill>
        <p:spPr>
          <a:xfrm>
            <a:off x="5140187" y="1195161"/>
            <a:ext cx="6933277" cy="5530992"/>
          </a:xfrm>
          <a:prstGeom prst="rect">
            <a:avLst/>
          </a:prstGeom>
        </p:spPr>
      </p:pic>
      <p:pic>
        <p:nvPicPr>
          <p:cNvPr id="5" name="Picture 4"/>
          <p:cNvPicPr>
            <a:picLocks noChangeAspect="1"/>
          </p:cNvPicPr>
          <p:nvPr/>
        </p:nvPicPr>
        <p:blipFill rotWithShape="1">
          <a:blip r:embed="rId3">
            <a:extLst>
              <a:ext uri="{BEBA8EAE-BF5A-486C-A8C5-ECC9F3942E4B}">
                <a14:imgProps xmlns:a14="http://schemas.microsoft.com/office/drawing/2010/main">
                  <a14:imgLayer r:embed="rId4">
                    <a14:imgEffect>
                      <a14:backgroundRemoval t="8697" b="98082" l="2629" r="93056">
                        <a14:foregroundMark x1="53993" y1="31382" x2="53993" y2="31382"/>
                        <a14:foregroundMark x1="57391" y1="30258" x2="57391" y2="30258"/>
                        <a14:foregroundMark x1="76935" y1="76124" x2="76935" y2="76124"/>
                        <a14:foregroundMark x1="82887" y1="77811" x2="82887" y2="77811"/>
                        <a14:foregroundMark x1="2629" y1="15542" x2="2629" y2="15542"/>
                      </a14:backgroundRemoval>
                    </a14:imgEffect>
                  </a14:imgLayer>
                </a14:imgProps>
              </a:ext>
              <a:ext uri="{28A0092B-C50C-407E-A947-70E740481C1C}">
                <a14:useLocalDpi xmlns:a14="http://schemas.microsoft.com/office/drawing/2010/main" val="0"/>
              </a:ext>
            </a:extLst>
          </a:blip>
          <a:srcRect l="-4995" t="-1" r="4995" b="1"/>
          <a:stretch/>
        </p:blipFill>
        <p:spPr>
          <a:xfrm>
            <a:off x="5468940" y="4394132"/>
            <a:ext cx="1355069" cy="1016302"/>
          </a:xfrm>
          <a:prstGeom prst="rect">
            <a:avLst/>
          </a:prstGeom>
        </p:spPr>
      </p:pic>
      <p:pic>
        <p:nvPicPr>
          <p:cNvPr id="6" name="Picture 5"/>
          <p:cNvPicPr>
            <a:picLocks noChangeAspect="1"/>
          </p:cNvPicPr>
          <p:nvPr/>
        </p:nvPicPr>
        <p:blipFill>
          <a:blip r:embed="rId5"/>
          <a:stretch>
            <a:fillRect/>
          </a:stretch>
        </p:blipFill>
        <p:spPr>
          <a:xfrm>
            <a:off x="6180347" y="2239998"/>
            <a:ext cx="1067221" cy="1067221"/>
          </a:xfrm>
          <a:prstGeom prst="rect">
            <a:avLst/>
          </a:prstGeom>
        </p:spPr>
      </p:pic>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backgroundRemoval t="5951" b="93959" l="0" r="95122"/>
                    </a14:imgEffect>
                  </a14:imgLayer>
                </a14:imgProps>
              </a:ext>
            </a:extLst>
          </a:blip>
          <a:stretch>
            <a:fillRect/>
          </a:stretch>
        </p:blipFill>
        <p:spPr>
          <a:xfrm>
            <a:off x="5140187" y="5410434"/>
            <a:ext cx="1384150" cy="1117599"/>
          </a:xfrm>
          <a:prstGeom prst="rect">
            <a:avLst/>
          </a:prstGeom>
        </p:spPr>
      </p:pic>
      <p:pic>
        <p:nvPicPr>
          <p:cNvPr id="9" name="Picture 8"/>
          <p:cNvPicPr>
            <a:picLocks noChangeAspect="1"/>
          </p:cNvPicPr>
          <p:nvPr/>
        </p:nvPicPr>
        <p:blipFill>
          <a:blip r:embed="rId8">
            <a:extLst>
              <a:ext uri="{BEBA8EAE-BF5A-486C-A8C5-ECC9F3942E4B}">
                <a14:imgProps xmlns:a14="http://schemas.microsoft.com/office/drawing/2010/main">
                  <a14:imgLayer r:embed="rId9">
                    <a14:imgEffect>
                      <a14:backgroundRemoval t="4769" b="97195" l="1077" r="96154"/>
                    </a14:imgEffect>
                  </a14:imgLayer>
                </a14:imgProps>
              </a:ext>
            </a:extLst>
          </a:blip>
          <a:stretch>
            <a:fillRect/>
          </a:stretch>
        </p:blipFill>
        <p:spPr>
          <a:xfrm>
            <a:off x="152400" y="4073157"/>
            <a:ext cx="4876466" cy="2674554"/>
          </a:xfrm>
          <a:prstGeom prst="rect">
            <a:avLst/>
          </a:prstGeom>
        </p:spPr>
      </p:pic>
      <p:sp>
        <p:nvSpPr>
          <p:cNvPr id="10" name="TextBox 9"/>
          <p:cNvSpPr txBox="1"/>
          <p:nvPr/>
        </p:nvSpPr>
        <p:spPr>
          <a:xfrm>
            <a:off x="1727200" y="3729824"/>
            <a:ext cx="1490133" cy="461665"/>
          </a:xfrm>
          <a:prstGeom prst="rect">
            <a:avLst/>
          </a:prstGeom>
          <a:solidFill>
            <a:srgbClr val="FFFF00"/>
          </a:solidFill>
        </p:spPr>
        <p:txBody>
          <a:bodyPr wrap="square" rtlCol="0">
            <a:spAutoFit/>
          </a:bodyPr>
          <a:lstStyle/>
          <a:p>
            <a:r>
              <a:rPr lang="en-US" sz="2400" dirty="0"/>
              <a:t>command</a:t>
            </a:r>
          </a:p>
        </p:txBody>
      </p:sp>
    </p:spTree>
    <p:extLst>
      <p:ext uri="{BB962C8B-B14F-4D97-AF65-F5344CB8AC3E}">
        <p14:creationId xmlns:p14="http://schemas.microsoft.com/office/powerpoint/2010/main" val="18136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4.375E-6 -4.81481E-6 L -4.375E-6 0.00024 C 0.00365 0.00232 0.0073 0.00533 0.01107 0.00741 C 0.01472 0.00926 0.02214 0.01227 0.02214 0.0125 C 0.02774 0.01158 0.03334 0.01112 0.03881 0.00973 C 0.04128 0.00926 0.04688 0.00417 0.04857 0.00232 C 0.05144 -0.00069 0.05378 -0.00555 0.05691 -0.0074 L 0.06107 -0.00995 C 0.06928 -0.02083 0.06472 -0.01504 0.075 -0.02731 C 0.07631 -0.02893 0.07748 -0.03125 0.07917 -0.03217 L 0.08334 -0.03449 C 0.08516 -0.03379 0.08724 -0.03402 0.08881 -0.03217 C 0.09024 -0.03055 0.09037 -0.02685 0.09167 -0.02476 C 0.09284 -0.02268 0.09441 -0.02152 0.09584 -0.0199 C 0.09909 -0.00208 0.09441 -0.02337 0.10131 -0.00509 C 0.10665 0.00926 0.09753 -0.0037 0.10691 0.00741 C 0.1073 0.00973 0.10756 0.0125 0.10834 0.01482 C 0.10977 0.02038 0.11263 0.0257 0.11524 0.02963 C 0.11654 0.03149 0.11784 0.03334 0.11941 0.0345 C 0.12201 0.03658 0.12774 0.03936 0.12774 0.03959 C 0.14063 0.0375 0.14089 0.03913 0.15 0.0345 C 0.1681 0.02524 0.13881 0.04005 0.15834 0.02709 C 0.16042 0.0257 0.1629 0.02547 0.16524 0.02454 C 0.17123 0.02547 0.17748 0.02431 0.18334 0.02709 C 0.18555 0.02825 0.18659 0.03913 0.1875 0.0419 C 0.18816 0.04445 0.18946 0.04676 0.19024 0.04931 C 0.19297 0.0588 0.19037 0.05556 0.19297 0.06667 C 0.19362 0.06922 0.19441 0.07223 0.19584 0.07408 C 0.19688 0.0757 0.19857 0.0757 0.2 0.07639 C 0.20443 0.08195 0.20248 0.08149 0.20547 0.08149 L 0.20964 0.10371 L 0.2125 0.09862 " pathEditMode="relative" rAng="0" ptsTypes="AAAAAAAAAAAAAAAAAAAAAAAAAAAAAAAA">
                                      <p:cBhvr>
                                        <p:cTn id="6" dur="2000" fill="hold"/>
                                        <p:tgtEl>
                                          <p:spTgt spid="10"/>
                                        </p:tgtEl>
                                        <p:attrNameLst>
                                          <p:attrName>ppt_x</p:attrName>
                                          <p:attrName>ppt_y</p:attrName>
                                        </p:attrNameLst>
                                      </p:cBhvr>
                                      <p:rCtr x="10625" y="3449"/>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3.33333E-6 -4.81481E-6 L 0.03333 -0.19884 " pathEditMode="relative" rAng="0" ptsTypes="AA">
                                      <p:cBhvr>
                                        <p:cTn id="10" dur="2000" fill="hold"/>
                                        <p:tgtEl>
                                          <p:spTgt spid="5"/>
                                        </p:tgtEl>
                                        <p:attrNameLst>
                                          <p:attrName>ppt_x</p:attrName>
                                          <p:attrName>ppt_y</p:attrName>
                                        </p:attrNameLst>
                                      </p:cBhvr>
                                      <p:rCtr x="1667" y="-9954"/>
                                    </p:animMotion>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Store commands on SD card</a:t>
            </a:r>
          </a:p>
        </p:txBody>
      </p:sp>
      <p:pic>
        <p:nvPicPr>
          <p:cNvPr id="5" name="Picture 4"/>
          <p:cNvPicPr>
            <a:picLocks noChangeAspect="1"/>
          </p:cNvPicPr>
          <p:nvPr/>
        </p:nvPicPr>
        <p:blipFill>
          <a:blip r:embed="rId2"/>
          <a:stretch>
            <a:fillRect/>
          </a:stretch>
        </p:blipFill>
        <p:spPr>
          <a:xfrm>
            <a:off x="5321300" y="1879600"/>
            <a:ext cx="5643448" cy="3755812"/>
          </a:xfrm>
          <a:prstGeom prst="rect">
            <a:avLst/>
          </a:prstGeom>
        </p:spPr>
      </p:pic>
      <p:sp>
        <p:nvSpPr>
          <p:cNvPr id="6" name="TextBox 5"/>
          <p:cNvSpPr txBox="1"/>
          <p:nvPr/>
        </p:nvSpPr>
        <p:spPr>
          <a:xfrm>
            <a:off x="1312333" y="2880343"/>
            <a:ext cx="3750733" cy="1754326"/>
          </a:xfrm>
          <a:prstGeom prst="rect">
            <a:avLst/>
          </a:prstGeom>
          <a:solidFill>
            <a:schemeClr val="tx1"/>
          </a:solidFill>
        </p:spPr>
        <p:txBody>
          <a:bodyPr wrap="square" rtlCol="0">
            <a:spAutoFit/>
          </a:bodyPr>
          <a:lstStyle/>
          <a:p>
            <a:r>
              <a:rPr lang="en-US" dirty="0">
                <a:solidFill>
                  <a:schemeClr val="accent4">
                    <a:lumMod val="20000"/>
                    <a:lumOff val="80000"/>
                  </a:schemeClr>
                </a:solidFill>
              </a:rPr>
              <a:t>f 20 80</a:t>
            </a:r>
          </a:p>
          <a:p>
            <a:r>
              <a:rPr lang="en-US" dirty="0">
                <a:solidFill>
                  <a:schemeClr val="accent4">
                    <a:lumMod val="20000"/>
                    <a:lumOff val="80000"/>
                  </a:schemeClr>
                </a:solidFill>
              </a:rPr>
              <a:t>l 10 80</a:t>
            </a:r>
          </a:p>
          <a:p>
            <a:r>
              <a:rPr lang="en-US" dirty="0">
                <a:solidFill>
                  <a:schemeClr val="accent4">
                    <a:lumMod val="20000"/>
                    <a:lumOff val="80000"/>
                  </a:schemeClr>
                </a:solidFill>
              </a:rPr>
              <a:t>f 10 80 </a:t>
            </a:r>
          </a:p>
          <a:p>
            <a:r>
              <a:rPr lang="en-US" dirty="0">
                <a:solidFill>
                  <a:schemeClr val="accent4">
                    <a:lumMod val="20000"/>
                    <a:lumOff val="80000"/>
                  </a:schemeClr>
                </a:solidFill>
              </a:rPr>
              <a:t>l 10 80</a:t>
            </a:r>
          </a:p>
          <a:p>
            <a:r>
              <a:rPr lang="en-US" dirty="0">
                <a:solidFill>
                  <a:schemeClr val="accent4">
                    <a:lumMod val="20000"/>
                    <a:lumOff val="80000"/>
                  </a:schemeClr>
                </a:solidFill>
              </a:rPr>
              <a:t>f 20 80</a:t>
            </a:r>
          </a:p>
          <a:p>
            <a:r>
              <a:rPr lang="en-US" dirty="0">
                <a:solidFill>
                  <a:schemeClr val="accent4">
                    <a:lumMod val="20000"/>
                    <a:lumOff val="80000"/>
                  </a:schemeClr>
                </a:solidFill>
              </a:rPr>
              <a:t>f 20 80</a:t>
            </a:r>
          </a:p>
        </p:txBody>
      </p:sp>
    </p:spTree>
    <p:extLst>
      <p:ext uri="{BB962C8B-B14F-4D97-AF65-F5344CB8AC3E}">
        <p14:creationId xmlns:p14="http://schemas.microsoft.com/office/powerpoint/2010/main" val="977067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456 0.00023 L 0.40638 0.00023 " pathEditMode="relative" ptsTypes="AA">
                                      <p:cBhvr>
                                        <p:cTn id="6" dur="2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2 is autonomous backtracking</a:t>
            </a:r>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backgroundRemoval t="8697" b="98082" l="2629" r="93056">
                        <a14:foregroundMark x1="53993" y1="31382" x2="53993" y2="31382"/>
                        <a14:foregroundMark x1="57391" y1="30258" x2="57391" y2="30258"/>
                        <a14:foregroundMark x1="76935" y1="76124" x2="76935" y2="76124"/>
                        <a14:foregroundMark x1="82887" y1="77811" x2="82887" y2="77811"/>
                        <a14:foregroundMark x1="2629" y1="15542" x2="2629" y2="15542"/>
                      </a14:backgroundRemoval>
                    </a14:imgEffect>
                  </a14:imgLayer>
                </a14:imgProps>
              </a:ext>
              <a:ext uri="{28A0092B-C50C-407E-A947-70E740481C1C}">
                <a14:useLocalDpi xmlns:a14="http://schemas.microsoft.com/office/drawing/2010/main" val="0"/>
              </a:ext>
            </a:extLst>
          </a:blip>
          <a:srcRect l="-4995" t="-1" r="4995" b="1"/>
          <a:stretch/>
        </p:blipFill>
        <p:spPr>
          <a:xfrm>
            <a:off x="1117079" y="3018821"/>
            <a:ext cx="3313085" cy="2484814"/>
          </a:xfrm>
          <a:prstGeom prst="rect">
            <a:avLst/>
          </a:prstGeom>
        </p:spPr>
      </p:pic>
      <p:sp>
        <p:nvSpPr>
          <p:cNvPr id="6" name="TextBox 5"/>
          <p:cNvSpPr txBox="1"/>
          <p:nvPr/>
        </p:nvSpPr>
        <p:spPr>
          <a:xfrm>
            <a:off x="1117079" y="3018821"/>
            <a:ext cx="4030134" cy="2484814"/>
          </a:xfrm>
          <a:prstGeom prst="rect">
            <a:avLst/>
          </a:prstGeom>
          <a:solidFill>
            <a:schemeClr val="bg1"/>
          </a:solidFill>
        </p:spPr>
        <p:txBody>
          <a:bodyPr wrap="square" rtlCol="0">
            <a:spAutoFit/>
          </a:bodyPr>
          <a:lstStyle/>
          <a:p>
            <a:endParaRPr lang="en-US" dirty="0"/>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backgroundRemoval t="8697" b="98082" l="2629" r="93056">
                        <a14:foregroundMark x1="53993" y1="31382" x2="53993" y2="31382"/>
                        <a14:foregroundMark x1="57391" y1="30258" x2="57391" y2="30258"/>
                        <a14:foregroundMark x1="76935" y1="76124" x2="76935" y2="76124"/>
                        <a14:foregroundMark x1="82887" y1="77811" x2="82887" y2="77811"/>
                        <a14:foregroundMark x1="2629" y1="15542" x2="2629" y2="15542"/>
                      </a14:backgroundRemoval>
                    </a14:imgEffect>
                  </a14:imgLayer>
                </a14:imgProps>
              </a:ext>
              <a:ext uri="{28A0092B-C50C-407E-A947-70E740481C1C}">
                <a14:useLocalDpi xmlns:a14="http://schemas.microsoft.com/office/drawing/2010/main" val="0"/>
              </a:ext>
            </a:extLst>
          </a:blip>
          <a:srcRect l="-4995" t="-1" r="4995" b="1"/>
          <a:stretch/>
        </p:blipFill>
        <p:spPr>
          <a:xfrm flipH="1">
            <a:off x="1475603" y="2758849"/>
            <a:ext cx="3313085" cy="2484814"/>
          </a:xfrm>
          <a:prstGeom prst="rect">
            <a:avLst/>
          </a:prstGeom>
        </p:spPr>
      </p:pic>
      <p:sp>
        <p:nvSpPr>
          <p:cNvPr id="7" name="TextBox 6"/>
          <p:cNvSpPr txBox="1"/>
          <p:nvPr/>
        </p:nvSpPr>
        <p:spPr>
          <a:xfrm>
            <a:off x="1879600" y="5774267"/>
            <a:ext cx="2550564" cy="523220"/>
          </a:xfrm>
          <a:prstGeom prst="rect">
            <a:avLst/>
          </a:prstGeom>
          <a:noFill/>
        </p:spPr>
        <p:txBody>
          <a:bodyPr wrap="square" rtlCol="0">
            <a:spAutoFit/>
          </a:bodyPr>
          <a:lstStyle/>
          <a:p>
            <a:r>
              <a:rPr lang="en-US" sz="2800"/>
              <a:t>180-degree turn</a:t>
            </a:r>
            <a:endParaRPr lang="en-US" sz="2800" dirty="0"/>
          </a:p>
        </p:txBody>
      </p:sp>
      <p:pic>
        <p:nvPicPr>
          <p:cNvPr id="8" name="Picture 7"/>
          <p:cNvPicPr>
            <a:picLocks noChangeAspect="1"/>
          </p:cNvPicPr>
          <p:nvPr/>
        </p:nvPicPr>
        <p:blipFill>
          <a:blip r:embed="rId4"/>
          <a:stretch>
            <a:fillRect/>
          </a:stretch>
        </p:blipFill>
        <p:spPr>
          <a:xfrm>
            <a:off x="6862233" y="2758849"/>
            <a:ext cx="4042833" cy="2690575"/>
          </a:xfrm>
          <a:prstGeom prst="rect">
            <a:avLst/>
          </a:prstGeom>
        </p:spPr>
      </p:pic>
      <p:sp>
        <p:nvSpPr>
          <p:cNvPr id="9" name="TextBox 8"/>
          <p:cNvSpPr txBox="1"/>
          <p:nvPr/>
        </p:nvSpPr>
        <p:spPr>
          <a:xfrm>
            <a:off x="7010932" y="5774267"/>
            <a:ext cx="3745434" cy="523220"/>
          </a:xfrm>
          <a:prstGeom prst="rect">
            <a:avLst/>
          </a:prstGeom>
          <a:noFill/>
        </p:spPr>
        <p:txBody>
          <a:bodyPr wrap="square" rtlCol="0">
            <a:spAutoFit/>
          </a:bodyPr>
          <a:lstStyle/>
          <a:p>
            <a:r>
              <a:rPr lang="en-US" sz="2800"/>
              <a:t>Read data from SD card</a:t>
            </a:r>
            <a:endParaRPr lang="en-US" sz="2800" dirty="0"/>
          </a:p>
        </p:txBody>
      </p:sp>
      <p:sp>
        <p:nvSpPr>
          <p:cNvPr id="10" name="TextBox 9"/>
          <p:cNvSpPr txBox="1"/>
          <p:nvPr/>
        </p:nvSpPr>
        <p:spPr>
          <a:xfrm>
            <a:off x="7010932" y="2980357"/>
            <a:ext cx="3750733" cy="1754326"/>
          </a:xfrm>
          <a:prstGeom prst="rect">
            <a:avLst/>
          </a:prstGeom>
          <a:solidFill>
            <a:schemeClr val="tx1"/>
          </a:solidFill>
        </p:spPr>
        <p:txBody>
          <a:bodyPr wrap="square" rtlCol="0">
            <a:spAutoFit/>
          </a:bodyPr>
          <a:lstStyle/>
          <a:p>
            <a:r>
              <a:rPr lang="en-US" dirty="0">
                <a:solidFill>
                  <a:schemeClr val="accent4">
                    <a:lumMod val="20000"/>
                    <a:lumOff val="80000"/>
                  </a:schemeClr>
                </a:solidFill>
              </a:rPr>
              <a:t>f 20 80</a:t>
            </a:r>
          </a:p>
          <a:p>
            <a:r>
              <a:rPr lang="en-US" dirty="0">
                <a:solidFill>
                  <a:schemeClr val="accent4">
                    <a:lumMod val="20000"/>
                    <a:lumOff val="80000"/>
                  </a:schemeClr>
                </a:solidFill>
              </a:rPr>
              <a:t>l 10 80</a:t>
            </a:r>
          </a:p>
          <a:p>
            <a:r>
              <a:rPr lang="en-US" dirty="0">
                <a:solidFill>
                  <a:schemeClr val="accent4">
                    <a:lumMod val="20000"/>
                    <a:lumOff val="80000"/>
                  </a:schemeClr>
                </a:solidFill>
              </a:rPr>
              <a:t>f 10 80 </a:t>
            </a:r>
          </a:p>
          <a:p>
            <a:r>
              <a:rPr lang="en-US" dirty="0">
                <a:solidFill>
                  <a:schemeClr val="accent4">
                    <a:lumMod val="20000"/>
                    <a:lumOff val="80000"/>
                  </a:schemeClr>
                </a:solidFill>
              </a:rPr>
              <a:t>l 10 80</a:t>
            </a:r>
          </a:p>
          <a:p>
            <a:r>
              <a:rPr lang="en-US" dirty="0">
                <a:solidFill>
                  <a:schemeClr val="accent4">
                    <a:lumMod val="20000"/>
                    <a:lumOff val="80000"/>
                  </a:schemeClr>
                </a:solidFill>
              </a:rPr>
              <a:t>f 20 80</a:t>
            </a:r>
          </a:p>
          <a:p>
            <a:r>
              <a:rPr lang="en-US" dirty="0">
                <a:solidFill>
                  <a:schemeClr val="accent4">
                    <a:lumMod val="20000"/>
                    <a:lumOff val="80000"/>
                  </a:schemeClr>
                </a:solidFill>
              </a:rPr>
              <a:t>f 20 80</a:t>
            </a:r>
          </a:p>
        </p:txBody>
      </p:sp>
    </p:spTree>
    <p:extLst>
      <p:ext uri="{BB962C8B-B14F-4D97-AF65-F5344CB8AC3E}">
        <p14:creationId xmlns:p14="http://schemas.microsoft.com/office/powerpoint/2010/main" val="119311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Directions will be reversed </a:t>
            </a:r>
          </a:p>
        </p:txBody>
      </p:sp>
      <p:pic>
        <p:nvPicPr>
          <p:cNvPr id="5" name="Picture 4"/>
          <p:cNvPicPr>
            <a:picLocks noChangeAspect="1"/>
          </p:cNvPicPr>
          <p:nvPr/>
        </p:nvPicPr>
        <p:blipFill>
          <a:blip r:embed="rId2"/>
          <a:stretch>
            <a:fillRect/>
          </a:stretch>
        </p:blipFill>
        <p:spPr>
          <a:xfrm>
            <a:off x="6750050" y="1447800"/>
            <a:ext cx="4787900" cy="4775200"/>
          </a:xfrm>
          <a:prstGeom prst="rect">
            <a:avLst/>
          </a:prstGeom>
        </p:spPr>
      </p:pic>
      <p:pic>
        <p:nvPicPr>
          <p:cNvPr id="6" name="Picture 5"/>
          <p:cNvPicPr>
            <a:picLocks noChangeAspect="1"/>
          </p:cNvPicPr>
          <p:nvPr/>
        </p:nvPicPr>
        <p:blipFill>
          <a:blip r:embed="rId3"/>
          <a:stretch>
            <a:fillRect/>
          </a:stretch>
        </p:blipFill>
        <p:spPr>
          <a:xfrm>
            <a:off x="944035" y="1375834"/>
            <a:ext cx="4847166" cy="4847166"/>
          </a:xfrm>
          <a:prstGeom prst="rect">
            <a:avLst/>
          </a:prstGeom>
        </p:spPr>
      </p:pic>
      <p:sp>
        <p:nvSpPr>
          <p:cNvPr id="7" name="Right Arrow 6"/>
          <p:cNvSpPr/>
          <p:nvPr/>
        </p:nvSpPr>
        <p:spPr>
          <a:xfrm>
            <a:off x="5875867" y="3640667"/>
            <a:ext cx="874183" cy="6942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1537" b="26239"/>
          <a:stretch/>
        </p:blipFill>
        <p:spPr>
          <a:xfrm>
            <a:off x="0" y="1445"/>
            <a:ext cx="12192000" cy="6841181"/>
          </a:xfrm>
          <a:prstGeom prst="rect">
            <a:avLst/>
          </a:prstGeom>
        </p:spPr>
      </p:pic>
      <p:sp>
        <p:nvSpPr>
          <p:cNvPr id="2" name="Title 1"/>
          <p:cNvSpPr>
            <a:spLocks noGrp="1"/>
          </p:cNvSpPr>
          <p:nvPr>
            <p:ph type="title"/>
          </p:nvPr>
        </p:nvSpPr>
        <p:spPr>
          <a:xfrm>
            <a:off x="838199" y="161925"/>
            <a:ext cx="10879667" cy="1325563"/>
          </a:xfrm>
          <a:solidFill>
            <a:schemeClr val="bg1"/>
          </a:solidFill>
        </p:spPr>
        <p:txBody>
          <a:bodyPr/>
          <a:lstStyle/>
          <a:p>
            <a:r>
              <a:rPr lang="en-US" dirty="0"/>
              <a:t>Vincent will stop </a:t>
            </a:r>
            <a:r>
              <a:rPr lang="en-US"/>
              <a:t>and blink </a:t>
            </a:r>
            <a:r>
              <a:rPr lang="en-US" dirty="0"/>
              <a:t>at marked locations</a:t>
            </a:r>
          </a:p>
        </p:txBody>
      </p:sp>
      <p:pic>
        <p:nvPicPr>
          <p:cNvPr id="5" name="Picture 4"/>
          <p:cNvPicPr>
            <a:picLocks noChangeAspect="1"/>
          </p:cNvPicPr>
          <p:nvPr/>
        </p:nvPicPr>
        <p:blipFill>
          <a:blip r:embed="rId3"/>
          <a:stretch>
            <a:fillRect/>
          </a:stretch>
        </p:blipFill>
        <p:spPr>
          <a:xfrm>
            <a:off x="3911281" y="2354814"/>
            <a:ext cx="1067221" cy="1067221"/>
          </a:xfrm>
          <a:prstGeom prst="rect">
            <a:avLst/>
          </a:prstGeom>
        </p:spPr>
      </p:pic>
      <p:pic>
        <p:nvPicPr>
          <p:cNvPr id="6" name="Picture 5"/>
          <p:cNvPicPr>
            <a:picLocks noChangeAspect="1"/>
          </p:cNvPicPr>
          <p:nvPr/>
        </p:nvPicPr>
        <p:blipFill rotWithShape="1">
          <a:blip r:embed="rId4">
            <a:extLst>
              <a:ext uri="{BEBA8EAE-BF5A-486C-A8C5-ECC9F3942E4B}">
                <a14:imgProps xmlns:a14="http://schemas.microsoft.com/office/drawing/2010/main">
                  <a14:imgLayer r:embed="rId5">
                    <a14:imgEffect>
                      <a14:backgroundRemoval t="8697" b="98082" l="2629" r="93056">
                        <a14:foregroundMark x1="53993" y1="31382" x2="53993" y2="31382"/>
                        <a14:foregroundMark x1="57391" y1="30258" x2="57391" y2="30258"/>
                        <a14:foregroundMark x1="76935" y1="76124" x2="76935" y2="76124"/>
                        <a14:foregroundMark x1="82887" y1="77811" x2="82887" y2="77811"/>
                        <a14:foregroundMark x1="2629" y1="15542" x2="2629" y2="15542"/>
                      </a14:backgroundRemoval>
                    </a14:imgEffect>
                  </a14:imgLayer>
                </a14:imgProps>
              </a:ext>
              <a:ext uri="{28A0092B-C50C-407E-A947-70E740481C1C}">
                <a14:useLocalDpi xmlns:a14="http://schemas.microsoft.com/office/drawing/2010/main" val="0"/>
              </a:ext>
            </a:extLst>
          </a:blip>
          <a:srcRect l="-4995" t="-1" r="4995" b="1"/>
          <a:stretch/>
        </p:blipFill>
        <p:spPr>
          <a:xfrm>
            <a:off x="3233746" y="4991409"/>
            <a:ext cx="1355069" cy="1016302"/>
          </a:xfrm>
          <a:prstGeom prst="rect">
            <a:avLst/>
          </a:prstGeom>
        </p:spPr>
      </p:pic>
      <p:pic>
        <p:nvPicPr>
          <p:cNvPr id="8" name="Picture 7"/>
          <p:cNvPicPr>
            <a:picLocks noChangeAspect="1"/>
          </p:cNvPicPr>
          <p:nvPr/>
        </p:nvPicPr>
        <p:blipFill>
          <a:blip r:embed="rId6"/>
          <a:stretch>
            <a:fillRect/>
          </a:stretch>
        </p:blipFill>
        <p:spPr>
          <a:xfrm>
            <a:off x="3361157" y="2155715"/>
            <a:ext cx="2167467" cy="2167467"/>
          </a:xfrm>
          <a:prstGeom prst="rect">
            <a:avLst/>
          </a:prstGeom>
        </p:spPr>
      </p:pic>
    </p:spTree>
    <p:extLst>
      <p:ext uri="{BB962C8B-B14F-4D97-AF65-F5344CB8AC3E}">
        <p14:creationId xmlns:p14="http://schemas.microsoft.com/office/powerpoint/2010/main" val="881140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33333E-6 0.00556 L 0.04375 -0.26852 " pathEditMode="relative" ptsTypes="AA">
                                      <p:cBhvr>
                                        <p:cTn id="6" dur="2000" fill="hold"/>
                                        <p:tgtEl>
                                          <p:spTgt spid="6"/>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randombar(horizont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1537" b="26239"/>
          <a:stretch/>
        </p:blipFill>
        <p:spPr>
          <a:xfrm>
            <a:off x="0" y="1445"/>
            <a:ext cx="12192000" cy="6841181"/>
          </a:xfrm>
          <a:prstGeom prst="rect">
            <a:avLst/>
          </a:prstGeom>
        </p:spPr>
      </p:pic>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ackgroundRemoval t="5951" b="93959" l="0" r="95122"/>
                    </a14:imgEffect>
                  </a14:imgLayer>
                </a14:imgProps>
              </a:ext>
            </a:extLst>
          </a:blip>
          <a:stretch>
            <a:fillRect/>
          </a:stretch>
        </p:blipFill>
        <p:spPr>
          <a:xfrm>
            <a:off x="8577654" y="1363405"/>
            <a:ext cx="1384150" cy="1117599"/>
          </a:xfrm>
          <a:prstGeom prst="rect">
            <a:avLst/>
          </a:prstGeom>
        </p:spPr>
      </p:pic>
      <p:sp>
        <p:nvSpPr>
          <p:cNvPr id="8" name="TextBox 7"/>
          <p:cNvSpPr txBox="1"/>
          <p:nvPr/>
        </p:nvSpPr>
        <p:spPr>
          <a:xfrm>
            <a:off x="8877519" y="1723277"/>
            <a:ext cx="784420" cy="461665"/>
          </a:xfrm>
          <a:prstGeom prst="rect">
            <a:avLst/>
          </a:prstGeom>
          <a:solidFill>
            <a:srgbClr val="FFFF00"/>
          </a:solidFill>
        </p:spPr>
        <p:txBody>
          <a:bodyPr wrap="square" rtlCol="0">
            <a:spAutoFit/>
          </a:bodyPr>
          <a:lstStyle/>
          <a:p>
            <a:r>
              <a:rPr lang="en-US" sz="2400" b="1" dirty="0">
                <a:solidFill>
                  <a:srgbClr val="FF0000"/>
                </a:solidFill>
              </a:rPr>
              <a:t>END</a:t>
            </a:r>
          </a:p>
        </p:txBody>
      </p:sp>
      <p:pic>
        <p:nvPicPr>
          <p:cNvPr id="9" name="Picture 8"/>
          <p:cNvPicPr>
            <a:picLocks noChangeAspect="1"/>
          </p:cNvPicPr>
          <p:nvPr/>
        </p:nvPicPr>
        <p:blipFill rotWithShape="1">
          <a:blip r:embed="rId5">
            <a:extLst>
              <a:ext uri="{BEBA8EAE-BF5A-486C-A8C5-ECC9F3942E4B}">
                <a14:imgProps xmlns:a14="http://schemas.microsoft.com/office/drawing/2010/main">
                  <a14:imgLayer r:embed="rId6">
                    <a14:imgEffect>
                      <a14:backgroundRemoval t="8697" b="98082" l="2629" r="93056">
                        <a14:foregroundMark x1="53993" y1="31382" x2="53993" y2="31382"/>
                        <a14:foregroundMark x1="57391" y1="30258" x2="57391" y2="30258"/>
                        <a14:foregroundMark x1="76935" y1="76124" x2="76935" y2="76124"/>
                        <a14:foregroundMark x1="82887" y1="77811" x2="82887" y2="77811"/>
                        <a14:foregroundMark x1="2629" y1="15542" x2="2629" y2="15542"/>
                      </a14:backgroundRemoval>
                    </a14:imgEffect>
                  </a14:imgLayer>
                </a14:imgProps>
              </a:ext>
              <a:ext uri="{28A0092B-C50C-407E-A947-70E740481C1C}">
                <a14:useLocalDpi xmlns:a14="http://schemas.microsoft.com/office/drawing/2010/main" val="0"/>
              </a:ext>
            </a:extLst>
          </a:blip>
          <a:srcRect l="-4995" t="-1" r="4995" b="1"/>
          <a:stretch/>
        </p:blipFill>
        <p:spPr>
          <a:xfrm rot="19316893">
            <a:off x="7851379" y="2840876"/>
            <a:ext cx="1355069" cy="1016302"/>
          </a:xfrm>
          <a:prstGeom prst="rect">
            <a:avLst/>
          </a:prstGeom>
        </p:spPr>
      </p:pic>
      <p:sp>
        <p:nvSpPr>
          <p:cNvPr id="2" name="Title 1"/>
          <p:cNvSpPr>
            <a:spLocks noGrp="1"/>
          </p:cNvSpPr>
          <p:nvPr>
            <p:ph type="title"/>
          </p:nvPr>
        </p:nvSpPr>
        <p:spPr>
          <a:xfrm>
            <a:off x="889000" y="1445"/>
            <a:ext cx="10515600" cy="1325563"/>
          </a:xfrm>
          <a:solidFill>
            <a:schemeClr val="bg1"/>
          </a:solidFill>
        </p:spPr>
        <p:txBody>
          <a:bodyPr/>
          <a:lstStyle/>
          <a:p>
            <a:r>
              <a:rPr lang="en-US" dirty="0"/>
              <a:t>Sudden events during backtrack</a:t>
            </a:r>
          </a:p>
        </p:txBody>
      </p:sp>
      <p:cxnSp>
        <p:nvCxnSpPr>
          <p:cNvPr id="14" name="Straight Connector 13"/>
          <p:cNvCxnSpPr/>
          <p:nvPr/>
        </p:nvCxnSpPr>
        <p:spPr>
          <a:xfrm>
            <a:off x="5406136" y="4610755"/>
            <a:ext cx="409448" cy="89261"/>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5" name="Straight Connector 14"/>
          <p:cNvCxnSpPr/>
          <p:nvPr/>
        </p:nvCxnSpPr>
        <p:spPr>
          <a:xfrm flipH="1" flipV="1">
            <a:off x="6248400" y="4852416"/>
            <a:ext cx="975360" cy="259261"/>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7126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404 0.00046 L -0.20221 0.17083 " pathEditMode="relative" ptsTypes="AA">
                                      <p:cBhvr>
                                        <p:cTn id="6" dur="2000" fill="hold"/>
                                        <p:tgtEl>
                                          <p:spTgt spid="9"/>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dissolve">
                                      <p:cBhvr>
                                        <p:cTn id="11" dur="500"/>
                                        <p:tgtEl>
                                          <p:spTgt spid="14"/>
                                        </p:tgtEl>
                                      </p:cBhvr>
                                    </p:animEffect>
                                  </p:childTnLst>
                                </p:cTn>
                              </p:par>
                              <p:par>
                                <p:cTn id="12" presetID="9" presetClass="entr" presetSubtype="0"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dissolve">
                                      <p:cBhvr>
                                        <p:cTn id="1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monk wants to rescue the Monkey King, his apprentice, but it is very hard for him to achieve that</a:t>
            </a:r>
            <a:r>
              <a:rPr lang="mr-IN" dirty="0"/>
              <a:t>…</a:t>
            </a:r>
            <a:endParaRPr lang="en-US" dirty="0"/>
          </a:p>
        </p:txBody>
      </p:sp>
      <p:pic>
        <p:nvPicPr>
          <p:cNvPr id="4" name="Content Placeholder 3"/>
          <p:cNvPicPr>
            <a:picLocks noGrp="1" noChangeAspect="1"/>
          </p:cNvPicPr>
          <p:nvPr>
            <p:ph idx="1"/>
          </p:nvPr>
        </p:nvPicPr>
        <p:blipFill>
          <a:blip r:embed="rId2"/>
          <a:stretch>
            <a:fillRect/>
          </a:stretch>
        </p:blipFill>
        <p:spPr>
          <a:xfrm>
            <a:off x="1761065" y="1927311"/>
            <a:ext cx="8585202" cy="4930690"/>
          </a:xfrm>
          <a:prstGeom prst="rect">
            <a:avLst/>
          </a:prstGeom>
        </p:spPr>
      </p:pic>
    </p:spTree>
    <p:extLst>
      <p:ext uri="{BB962C8B-B14F-4D97-AF65-F5344CB8AC3E}">
        <p14:creationId xmlns:p14="http://schemas.microsoft.com/office/powerpoint/2010/main" val="420256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1537" b="26239"/>
          <a:stretch/>
        </p:blipFill>
        <p:spPr>
          <a:xfrm>
            <a:off x="0" y="1445"/>
            <a:ext cx="12192000" cy="6841181"/>
          </a:xfrm>
          <a:prstGeom prst="rect">
            <a:avLst/>
          </a:prstGeom>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backgroundRemoval t="5951" b="93959" l="0" r="95122"/>
                    </a14:imgEffect>
                  </a14:imgLayer>
                </a14:imgProps>
              </a:ext>
            </a:extLst>
          </a:blip>
          <a:stretch>
            <a:fillRect/>
          </a:stretch>
        </p:blipFill>
        <p:spPr>
          <a:xfrm>
            <a:off x="8577654" y="1363405"/>
            <a:ext cx="1384150" cy="1117599"/>
          </a:xfrm>
          <a:prstGeom prst="rect">
            <a:avLst/>
          </a:prstGeom>
        </p:spPr>
      </p:pic>
      <p:sp>
        <p:nvSpPr>
          <p:cNvPr id="8" name="TextBox 7"/>
          <p:cNvSpPr txBox="1"/>
          <p:nvPr/>
        </p:nvSpPr>
        <p:spPr>
          <a:xfrm>
            <a:off x="8877519" y="1723277"/>
            <a:ext cx="784420" cy="461665"/>
          </a:xfrm>
          <a:prstGeom prst="rect">
            <a:avLst/>
          </a:prstGeom>
          <a:solidFill>
            <a:srgbClr val="FFFF00"/>
          </a:solidFill>
        </p:spPr>
        <p:txBody>
          <a:bodyPr wrap="square" rtlCol="0">
            <a:spAutoFit/>
          </a:bodyPr>
          <a:lstStyle/>
          <a:p>
            <a:r>
              <a:rPr lang="en-US" sz="2400" b="1" dirty="0">
                <a:solidFill>
                  <a:srgbClr val="FF0000"/>
                </a:solidFill>
              </a:rPr>
              <a:t>END</a:t>
            </a:r>
          </a:p>
        </p:txBody>
      </p:sp>
      <p:sp>
        <p:nvSpPr>
          <p:cNvPr id="2" name="Title 1"/>
          <p:cNvSpPr>
            <a:spLocks noGrp="1"/>
          </p:cNvSpPr>
          <p:nvPr>
            <p:ph type="title"/>
          </p:nvPr>
        </p:nvSpPr>
        <p:spPr>
          <a:xfrm>
            <a:off x="889000" y="1445"/>
            <a:ext cx="10515600" cy="1325563"/>
          </a:xfrm>
          <a:solidFill>
            <a:schemeClr val="bg1"/>
          </a:solidFill>
        </p:spPr>
        <p:txBody>
          <a:bodyPr/>
          <a:lstStyle/>
          <a:p>
            <a:r>
              <a:rPr lang="en-US" dirty="0"/>
              <a:t>Sudden events during backtrack</a:t>
            </a:r>
          </a:p>
        </p:txBody>
      </p:sp>
      <p:pic>
        <p:nvPicPr>
          <p:cNvPr id="12" name="Picture 11"/>
          <p:cNvPicPr>
            <a:picLocks noChangeAspect="1"/>
          </p:cNvPicPr>
          <p:nvPr/>
        </p:nvPicPr>
        <p:blipFill rotWithShape="1">
          <a:blip r:embed="rId6">
            <a:extLst>
              <a:ext uri="{BEBA8EAE-BF5A-486C-A8C5-ECC9F3942E4B}">
                <a14:imgProps xmlns:a14="http://schemas.microsoft.com/office/drawing/2010/main">
                  <a14:imgLayer r:embed="rId7">
                    <a14:imgEffect>
                      <a14:backgroundRemoval t="8697" b="98082" l="2629" r="93056">
                        <a14:foregroundMark x1="53993" y1="31382" x2="53993" y2="31382"/>
                        <a14:foregroundMark x1="57391" y1="30258" x2="57391" y2="30258"/>
                        <a14:foregroundMark x1="76935" y1="76124" x2="76935" y2="76124"/>
                        <a14:foregroundMark x1="82887" y1="77811" x2="82887" y2="77811"/>
                        <a14:foregroundMark x1="2629" y1="15542" x2="2629" y2="15542"/>
                      </a14:backgroundRemoval>
                    </a14:imgEffect>
                  </a14:imgLayer>
                </a14:imgProps>
              </a:ext>
              <a:ext uri="{28A0092B-C50C-407E-A947-70E740481C1C}">
                <a14:useLocalDpi xmlns:a14="http://schemas.microsoft.com/office/drawing/2010/main" val="0"/>
              </a:ext>
            </a:extLst>
          </a:blip>
          <a:srcRect l="-4995" t="-1" r="4995" b="1"/>
          <a:stretch/>
        </p:blipFill>
        <p:spPr>
          <a:xfrm rot="16200000">
            <a:off x="5759771" y="3966958"/>
            <a:ext cx="1355069" cy="1016302"/>
          </a:xfrm>
          <a:prstGeom prst="rect">
            <a:avLst/>
          </a:prstGeom>
        </p:spPr>
      </p:pic>
      <p:cxnSp>
        <p:nvCxnSpPr>
          <p:cNvPr id="14" name="Straight Connector 13"/>
          <p:cNvCxnSpPr/>
          <p:nvPr/>
        </p:nvCxnSpPr>
        <p:spPr>
          <a:xfrm>
            <a:off x="5424424" y="4647331"/>
            <a:ext cx="740665" cy="233567"/>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5" name="Straight Connector 14"/>
          <p:cNvCxnSpPr/>
          <p:nvPr/>
        </p:nvCxnSpPr>
        <p:spPr>
          <a:xfrm flipH="1" flipV="1">
            <a:off x="6382512" y="4974336"/>
            <a:ext cx="822960" cy="237744"/>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21085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dissolve">
                                      <p:cBhvr>
                                        <p:cTn id="11" dur="500"/>
                                        <p:tgtEl>
                                          <p:spTgt spid="14"/>
                                        </p:tgtEl>
                                      </p:cBhvr>
                                    </p:animEffect>
                                  </p:childTnLst>
                                </p:cTn>
                              </p:par>
                              <p:par>
                                <p:cTn id="12" presetID="9" presetClass="entr" presetSubtype="0"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dissolve">
                                      <p:cBhvr>
                                        <p:cTn id="14" dur="5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4.79167E-6 3.7037E-6 L -0.0608 0.34745 " pathEditMode="relative" rAng="0" ptsTypes="AA">
                                      <p:cBhvr>
                                        <p:cTn id="18" dur="2000" fill="hold"/>
                                        <p:tgtEl>
                                          <p:spTgt spid="12"/>
                                        </p:tgtEl>
                                        <p:attrNameLst>
                                          <p:attrName>ppt_x</p:attrName>
                                          <p:attrName>ppt_y</p:attrName>
                                        </p:attrNameLst>
                                      </p:cBhvr>
                                      <p:rCtr x="-3047" y="17361"/>
                                    </p:animMotion>
                                  </p:childTnLst>
                                </p:cTn>
                              </p:par>
                              <p:par>
                                <p:cTn id="19" presetID="10" presetClass="exit" presetSubtype="0" fill="hold" nodeType="with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5"/>
                                        </p:tgtEl>
                                      </p:cBhvr>
                                    </p:animEffect>
                                    <p:set>
                                      <p:cBhvr>
                                        <p:cTn id="24"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Rational of using SD card</a:t>
            </a:r>
          </a:p>
        </p:txBody>
      </p:sp>
      <p:pic>
        <p:nvPicPr>
          <p:cNvPr id="4" name="Picture 3"/>
          <p:cNvPicPr>
            <a:picLocks noChangeAspect="1"/>
          </p:cNvPicPr>
          <p:nvPr/>
        </p:nvPicPr>
        <p:blipFill>
          <a:blip r:embed="rId2"/>
          <a:stretch>
            <a:fillRect/>
          </a:stretch>
        </p:blipFill>
        <p:spPr>
          <a:xfrm>
            <a:off x="2916770" y="1981200"/>
            <a:ext cx="5643448" cy="3755812"/>
          </a:xfrm>
          <a:prstGeom prst="rect">
            <a:avLst/>
          </a:prstGeom>
        </p:spPr>
      </p:pic>
      <p:sp>
        <p:nvSpPr>
          <p:cNvPr id="5" name="TextBox 4"/>
          <p:cNvSpPr txBox="1"/>
          <p:nvPr/>
        </p:nvSpPr>
        <p:spPr>
          <a:xfrm>
            <a:off x="838200" y="3031067"/>
            <a:ext cx="2550564" cy="954107"/>
          </a:xfrm>
          <a:prstGeom prst="rect">
            <a:avLst/>
          </a:prstGeom>
          <a:noFill/>
        </p:spPr>
        <p:txBody>
          <a:bodyPr wrap="square" rtlCol="0">
            <a:spAutoFit/>
          </a:bodyPr>
          <a:lstStyle/>
          <a:p>
            <a:r>
              <a:rPr lang="en-US" sz="2800" dirty="0"/>
              <a:t>1. PI is unstable with SLAM</a:t>
            </a:r>
          </a:p>
        </p:txBody>
      </p:sp>
      <p:sp>
        <p:nvSpPr>
          <p:cNvPr id="6" name="TextBox 5"/>
          <p:cNvSpPr txBox="1"/>
          <p:nvPr/>
        </p:nvSpPr>
        <p:spPr>
          <a:xfrm>
            <a:off x="8130555" y="2917220"/>
            <a:ext cx="3765116" cy="1384995"/>
          </a:xfrm>
          <a:prstGeom prst="rect">
            <a:avLst/>
          </a:prstGeom>
          <a:noFill/>
        </p:spPr>
        <p:txBody>
          <a:bodyPr wrap="square" rtlCol="0">
            <a:spAutoFit/>
          </a:bodyPr>
          <a:lstStyle/>
          <a:p>
            <a:r>
              <a:rPr lang="en-US" sz="2800" dirty="0"/>
              <a:t>2</a:t>
            </a:r>
            <a:r>
              <a:rPr lang="en-US" sz="2800"/>
              <a:t>. </a:t>
            </a:r>
            <a:r>
              <a:rPr lang="en-US" sz="2800" dirty="0"/>
              <a:t>serial communication between Arduino and PI is unstable </a:t>
            </a:r>
          </a:p>
        </p:txBody>
      </p:sp>
      <p:pic>
        <p:nvPicPr>
          <p:cNvPr id="7" name="Picture 6"/>
          <p:cNvPicPr>
            <a:picLocks noChangeAspect="1"/>
          </p:cNvPicPr>
          <p:nvPr/>
        </p:nvPicPr>
        <p:blipFill>
          <a:blip r:embed="rId3"/>
          <a:stretch>
            <a:fillRect/>
          </a:stretch>
        </p:blipFill>
        <p:spPr>
          <a:xfrm>
            <a:off x="3217482" y="1835595"/>
            <a:ext cx="5818717" cy="4047021"/>
          </a:xfrm>
          <a:prstGeom prst="rect">
            <a:avLst/>
          </a:prstGeom>
        </p:spPr>
      </p:pic>
      <p:sp>
        <p:nvSpPr>
          <p:cNvPr id="8" name="Rectangle 7"/>
          <p:cNvSpPr/>
          <p:nvPr/>
        </p:nvSpPr>
        <p:spPr>
          <a:xfrm>
            <a:off x="3293947" y="1947777"/>
            <a:ext cx="5328703"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a:ln/>
                <a:solidFill>
                  <a:schemeClr val="accent4"/>
                </a:solidFill>
                <a:effectLst/>
              </a:rPr>
              <a:t>Prevent data loss!</a:t>
            </a:r>
            <a:endParaRPr lang="en-US" sz="5400" b="1" cap="none" spc="0" dirty="0">
              <a:ln/>
              <a:solidFill>
                <a:schemeClr val="accent4"/>
              </a:solidFill>
              <a:effectLst/>
            </a:endParaRPr>
          </a:p>
        </p:txBody>
      </p:sp>
    </p:spTree>
    <p:extLst>
      <p:ext uri="{BB962C8B-B14F-4D97-AF65-F5344CB8AC3E}">
        <p14:creationId xmlns:p14="http://schemas.microsoft.com/office/powerpoint/2010/main" val="167577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41169" y="829733"/>
            <a:ext cx="2481739" cy="1077218"/>
          </a:xfrm>
          <a:prstGeom prst="rect">
            <a:avLst/>
          </a:prstGeom>
          <a:noFill/>
        </p:spPr>
        <p:txBody>
          <a:bodyPr wrap="square" rtlCol="0">
            <a:spAutoFit/>
          </a:bodyPr>
          <a:lstStyle/>
          <a:p>
            <a:r>
              <a:rPr lang="en-US" sz="3200"/>
              <a:t>System architecture</a:t>
            </a:r>
          </a:p>
        </p:txBody>
      </p:sp>
      <p:sp>
        <p:nvSpPr>
          <p:cNvPr id="9" name="TextBox 8"/>
          <p:cNvSpPr txBox="1"/>
          <p:nvPr/>
        </p:nvSpPr>
        <p:spPr>
          <a:xfrm>
            <a:off x="8774208" y="812800"/>
            <a:ext cx="2285557" cy="1077218"/>
          </a:xfrm>
          <a:prstGeom prst="rect">
            <a:avLst/>
          </a:prstGeom>
          <a:noFill/>
        </p:spPr>
        <p:txBody>
          <a:bodyPr wrap="square" rtlCol="0">
            <a:spAutoFit/>
          </a:bodyPr>
          <a:lstStyle/>
          <a:p>
            <a:r>
              <a:rPr lang="en-US" sz="3200" dirty="0"/>
              <a:t>Algorithm design</a:t>
            </a:r>
          </a:p>
        </p:txBody>
      </p:sp>
      <p:pic>
        <p:nvPicPr>
          <p:cNvPr id="3" name="Picture 2"/>
          <p:cNvPicPr>
            <a:picLocks noChangeAspect="1"/>
          </p:cNvPicPr>
          <p:nvPr/>
        </p:nvPicPr>
        <p:blipFill>
          <a:blip r:embed="rId2"/>
          <a:stretch>
            <a:fillRect/>
          </a:stretch>
        </p:blipFill>
        <p:spPr>
          <a:xfrm>
            <a:off x="4528419" y="2156062"/>
            <a:ext cx="2857500" cy="2857500"/>
          </a:xfrm>
          <a:prstGeom prst="rect">
            <a:avLst/>
          </a:prstGeom>
        </p:spPr>
      </p:pic>
      <p:sp>
        <p:nvSpPr>
          <p:cNvPr id="11" name="TextBox 10"/>
          <p:cNvSpPr txBox="1"/>
          <p:nvPr/>
        </p:nvSpPr>
        <p:spPr>
          <a:xfrm>
            <a:off x="1108130" y="829733"/>
            <a:ext cx="2481739" cy="1077218"/>
          </a:xfrm>
          <a:prstGeom prst="rect">
            <a:avLst/>
          </a:prstGeom>
          <a:noFill/>
        </p:spPr>
        <p:txBody>
          <a:bodyPr wrap="square" rtlCol="0">
            <a:spAutoFit/>
          </a:bodyPr>
          <a:lstStyle/>
          <a:p>
            <a:r>
              <a:rPr lang="en-US" sz="3200" dirty="0"/>
              <a:t>Vincent</a:t>
            </a:r>
          </a:p>
          <a:p>
            <a:r>
              <a:rPr lang="en-US" sz="3200" dirty="0"/>
              <a:t>functionality</a:t>
            </a:r>
          </a:p>
        </p:txBody>
      </p:sp>
      <p:pic>
        <p:nvPicPr>
          <p:cNvPr id="12" name="Picture 11"/>
          <p:cNvPicPr>
            <a:picLocks noChangeAspect="1"/>
          </p:cNvPicPr>
          <p:nvPr/>
        </p:nvPicPr>
        <p:blipFill>
          <a:blip r:embed="rId3"/>
          <a:stretch>
            <a:fillRect/>
          </a:stretch>
        </p:blipFill>
        <p:spPr>
          <a:xfrm>
            <a:off x="732369" y="2156062"/>
            <a:ext cx="2857500" cy="2857500"/>
          </a:xfrm>
          <a:prstGeom prst="rect">
            <a:avLst/>
          </a:prstGeom>
        </p:spPr>
      </p:pic>
      <p:pic>
        <p:nvPicPr>
          <p:cNvPr id="13" name="Picture 12"/>
          <p:cNvPicPr>
            <a:picLocks noChangeAspect="1"/>
          </p:cNvPicPr>
          <p:nvPr/>
        </p:nvPicPr>
        <p:blipFill>
          <a:blip r:embed="rId4"/>
          <a:stretch>
            <a:fillRect/>
          </a:stretch>
        </p:blipFill>
        <p:spPr>
          <a:xfrm>
            <a:off x="8324469" y="2156062"/>
            <a:ext cx="3035249" cy="2839618"/>
          </a:xfrm>
          <a:prstGeom prst="rect">
            <a:avLst/>
          </a:prstGeom>
        </p:spPr>
      </p:pic>
      <p:pic>
        <p:nvPicPr>
          <p:cNvPr id="14" name="Picture 13"/>
          <p:cNvPicPr>
            <a:picLocks noChangeAspect="1"/>
          </p:cNvPicPr>
          <p:nvPr/>
        </p:nvPicPr>
        <p:blipFill>
          <a:blip r:embed="rId5"/>
          <a:stretch>
            <a:fillRect/>
          </a:stretch>
        </p:blipFill>
        <p:spPr>
          <a:xfrm>
            <a:off x="1024034" y="4770096"/>
            <a:ext cx="2274169" cy="2274169"/>
          </a:xfrm>
          <a:prstGeom prst="rect">
            <a:avLst/>
          </a:prstGeom>
        </p:spPr>
      </p:pic>
      <p:pic>
        <p:nvPicPr>
          <p:cNvPr id="18" name="Picture 17"/>
          <p:cNvPicPr>
            <a:picLocks noChangeAspect="1"/>
          </p:cNvPicPr>
          <p:nvPr/>
        </p:nvPicPr>
        <p:blipFill>
          <a:blip r:embed="rId5"/>
          <a:stretch>
            <a:fillRect/>
          </a:stretch>
        </p:blipFill>
        <p:spPr>
          <a:xfrm>
            <a:off x="4820084" y="4770095"/>
            <a:ext cx="2274169" cy="2274169"/>
          </a:xfrm>
          <a:prstGeom prst="rect">
            <a:avLst/>
          </a:prstGeom>
        </p:spPr>
      </p:pic>
      <p:pic>
        <p:nvPicPr>
          <p:cNvPr id="19" name="Picture 18"/>
          <p:cNvPicPr>
            <a:picLocks noChangeAspect="1"/>
          </p:cNvPicPr>
          <p:nvPr/>
        </p:nvPicPr>
        <p:blipFill>
          <a:blip r:embed="rId5"/>
          <a:stretch>
            <a:fillRect/>
          </a:stretch>
        </p:blipFill>
        <p:spPr>
          <a:xfrm>
            <a:off x="8846981" y="4770095"/>
            <a:ext cx="2274169" cy="2274169"/>
          </a:xfrm>
          <a:prstGeom prst="rect">
            <a:avLst/>
          </a:prstGeom>
        </p:spPr>
      </p:pic>
      <p:sp>
        <p:nvSpPr>
          <p:cNvPr id="2" name="Oval Callout 1"/>
          <p:cNvSpPr/>
          <p:nvPr/>
        </p:nvSpPr>
        <p:spPr>
          <a:xfrm>
            <a:off x="5770557" y="1768494"/>
            <a:ext cx="4051175" cy="2096471"/>
          </a:xfrm>
          <a:prstGeom prst="wedgeEllipse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6443045" y="2241976"/>
            <a:ext cx="2669620" cy="1200329"/>
          </a:xfrm>
          <a:prstGeom prst="rect">
            <a:avLst/>
          </a:prstGeom>
          <a:noFill/>
        </p:spPr>
        <p:txBody>
          <a:bodyPr wrap="square" lIns="91440" tIns="45720" rIns="91440" bIns="45720">
            <a:spAutoFit/>
          </a:bodyPr>
          <a:lstStyle/>
          <a:p>
            <a:pPr algn="ctr"/>
            <a:r>
              <a:rPr lang="en-US" sz="72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Q &amp; A</a:t>
            </a:r>
          </a:p>
        </p:txBody>
      </p:sp>
      <p:sp>
        <p:nvSpPr>
          <p:cNvPr id="15" name="TextBox 14"/>
          <p:cNvSpPr txBox="1"/>
          <p:nvPr/>
        </p:nvSpPr>
        <p:spPr>
          <a:xfrm>
            <a:off x="1108129" y="5262673"/>
            <a:ext cx="2481739" cy="523220"/>
          </a:xfrm>
          <a:prstGeom prst="rect">
            <a:avLst/>
          </a:prstGeom>
          <a:noFill/>
        </p:spPr>
        <p:txBody>
          <a:bodyPr wrap="square" rtlCol="0">
            <a:spAutoFit/>
          </a:bodyPr>
          <a:lstStyle/>
          <a:p>
            <a:r>
              <a:rPr lang="en-US" sz="2800" i="1" dirty="0"/>
              <a:t>Hu </a:t>
            </a:r>
            <a:r>
              <a:rPr lang="en-US" sz="2800" i="1" dirty="0" err="1"/>
              <a:t>Yidi</a:t>
            </a:r>
            <a:endParaRPr lang="en-US" sz="2800" i="1" dirty="0"/>
          </a:p>
        </p:txBody>
      </p:sp>
      <p:sp>
        <p:nvSpPr>
          <p:cNvPr id="16" name="TextBox 15"/>
          <p:cNvSpPr txBox="1"/>
          <p:nvPr/>
        </p:nvSpPr>
        <p:spPr>
          <a:xfrm>
            <a:off x="4716299" y="5368571"/>
            <a:ext cx="2669620" cy="954107"/>
          </a:xfrm>
          <a:prstGeom prst="rect">
            <a:avLst/>
          </a:prstGeom>
          <a:noFill/>
        </p:spPr>
        <p:txBody>
          <a:bodyPr wrap="square" rtlCol="0">
            <a:spAutoFit/>
          </a:bodyPr>
          <a:lstStyle/>
          <a:p>
            <a:r>
              <a:rPr lang="en-US" sz="2800" i="1" dirty="0"/>
              <a:t>Wang </a:t>
            </a:r>
            <a:r>
              <a:rPr lang="en-US" sz="2800" i="1" dirty="0" err="1"/>
              <a:t>Jiannan</a:t>
            </a:r>
            <a:endParaRPr lang="en-US" sz="2800" i="1" dirty="0"/>
          </a:p>
          <a:p>
            <a:r>
              <a:rPr lang="en-US" sz="2800" i="1" dirty="0"/>
              <a:t>Li Jiawei</a:t>
            </a:r>
          </a:p>
        </p:txBody>
      </p:sp>
      <p:pic>
        <p:nvPicPr>
          <p:cNvPr id="20" name="Content Placeholder 3"/>
          <p:cNvPicPr>
            <a:picLocks noGrp="1" noChangeAspect="1"/>
          </p:cNvPicPr>
          <p:nvPr>
            <p:ph idx="1"/>
          </p:nvPr>
        </p:nvPicPr>
        <p:blipFill>
          <a:blip r:embed="rId6"/>
          <a:stretch>
            <a:fillRect/>
          </a:stretch>
        </p:blipFill>
        <p:spPr>
          <a:xfrm>
            <a:off x="18355" y="3406096"/>
            <a:ext cx="5964426" cy="3425515"/>
          </a:xfrm>
          <a:prstGeom prst="rect">
            <a:avLst/>
          </a:prstGeom>
        </p:spPr>
      </p:pic>
      <p:sp>
        <p:nvSpPr>
          <p:cNvPr id="17" name="TextBox 16"/>
          <p:cNvSpPr txBox="1"/>
          <p:nvPr/>
        </p:nvSpPr>
        <p:spPr>
          <a:xfrm>
            <a:off x="8676116" y="5368571"/>
            <a:ext cx="2481739" cy="954107"/>
          </a:xfrm>
          <a:prstGeom prst="rect">
            <a:avLst/>
          </a:prstGeom>
          <a:noFill/>
        </p:spPr>
        <p:txBody>
          <a:bodyPr wrap="square" rtlCol="0">
            <a:spAutoFit/>
          </a:bodyPr>
          <a:lstStyle/>
          <a:p>
            <a:r>
              <a:rPr lang="en-US" sz="2800" i="1" dirty="0"/>
              <a:t>Lim Jit Wei</a:t>
            </a:r>
          </a:p>
          <a:p>
            <a:r>
              <a:rPr lang="en-US" sz="2800" i="1" dirty="0"/>
              <a:t>Liu </a:t>
            </a:r>
            <a:r>
              <a:rPr lang="en-US" sz="2800" i="1" dirty="0" err="1"/>
              <a:t>Tianhang</a:t>
            </a:r>
            <a:endParaRPr lang="en-US" sz="2800" i="1" dirty="0"/>
          </a:p>
        </p:txBody>
      </p:sp>
      <p:sp>
        <p:nvSpPr>
          <p:cNvPr id="21" name="Oval Callout 20"/>
          <p:cNvSpPr/>
          <p:nvPr/>
        </p:nvSpPr>
        <p:spPr>
          <a:xfrm>
            <a:off x="3247049" y="3450649"/>
            <a:ext cx="2662025" cy="1869943"/>
          </a:xfrm>
          <a:prstGeom prst="wedgeEllipse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3421441" y="3931432"/>
            <a:ext cx="2481739" cy="1015663"/>
          </a:xfrm>
          <a:prstGeom prst="rect">
            <a:avLst/>
          </a:prstGeom>
          <a:noFill/>
        </p:spPr>
        <p:txBody>
          <a:bodyPr wrap="square" rtlCol="0">
            <a:spAutoFit/>
          </a:bodyPr>
          <a:lstStyle/>
          <a:p>
            <a:r>
              <a:rPr lang="en-US" sz="2000" dirty="0"/>
              <a:t>Any question before I use Vincent to save my monkey?</a:t>
            </a:r>
          </a:p>
        </p:txBody>
      </p:sp>
    </p:spTree>
    <p:extLst>
      <p:ext uri="{BB962C8B-B14F-4D97-AF65-F5344CB8AC3E}">
        <p14:creationId xmlns:p14="http://schemas.microsoft.com/office/powerpoint/2010/main" val="7642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dissolve">
                                      <p:cBhvr>
                                        <p:cTn id="18" dur="500"/>
                                        <p:tgtEl>
                                          <p:spTgt spid="14"/>
                                        </p:tgtEl>
                                      </p:cBhvr>
                                    </p:animEffect>
                                  </p:childTnLst>
                                </p:cTn>
                              </p:par>
                            </p:childTnLst>
                          </p:cTn>
                        </p:par>
                        <p:par>
                          <p:cTn id="19" fill="hold">
                            <p:stCondLst>
                              <p:cond delay="500"/>
                            </p:stCondLst>
                            <p:childTnLst>
                              <p:par>
                                <p:cTn id="20" presetID="9" presetClass="entr" presetSubtype="0"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dissolve">
                                      <p:cBhvr>
                                        <p:cTn id="22" dur="500"/>
                                        <p:tgtEl>
                                          <p:spTgt spid="18"/>
                                        </p:tgtEl>
                                      </p:cBhvr>
                                    </p:animEffect>
                                  </p:childTnLst>
                                </p:cTn>
                              </p:par>
                            </p:childTnLst>
                          </p:cTn>
                        </p:par>
                        <p:par>
                          <p:cTn id="23" fill="hold">
                            <p:stCondLst>
                              <p:cond delay="1000"/>
                            </p:stCondLst>
                            <p:childTnLst>
                              <p:par>
                                <p:cTn id="24" presetID="9" presetClass="entr" presetSubtype="0"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dissolv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dissolve">
                                      <p:cBhvr>
                                        <p:cTn id="31" dur="500"/>
                                        <p:tgtEl>
                                          <p:spTgt spid="22"/>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barn(inVertical)">
                                      <p:cBhvr>
                                        <p:cTn id="34" dur="500"/>
                                        <p:tgtEl>
                                          <p:spTgt spid="21"/>
                                        </p:tgtEl>
                                      </p:cBhvr>
                                    </p:animEffect>
                                  </p:childTnLst>
                                </p:cTn>
                              </p:par>
                              <p:par>
                                <p:cTn id="35" presetID="9" presetClass="entr" presetSubtype="0" fill="hold" grpId="1"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dissolve">
                                      <p:cBhvr>
                                        <p:cTn id="37" dur="500"/>
                                        <p:tgtEl>
                                          <p:spTgt spid="21"/>
                                        </p:tgtEl>
                                      </p:cBhvr>
                                    </p:animEffect>
                                  </p:childTnLst>
                                </p:cTn>
                              </p:par>
                              <p:par>
                                <p:cTn id="38" presetID="9"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dissolve">
                                      <p:cBhvr>
                                        <p:cTn id="40" dur="500"/>
                                        <p:tgtEl>
                                          <p:spTgt spid="20"/>
                                        </p:tgtEl>
                                      </p:cBhvr>
                                    </p:animEffect>
                                  </p:childTnLst>
                                </p:cTn>
                              </p:par>
                            </p:childTnLst>
                          </p:cTn>
                        </p:par>
                        <p:par>
                          <p:cTn id="41" fill="hold">
                            <p:stCondLst>
                              <p:cond delay="500"/>
                            </p:stCondLst>
                            <p:childTnLst>
                              <p:par>
                                <p:cTn id="42" presetID="42" presetClass="entr" presetSubtype="0" fill="hold" grpId="0" nodeType="after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anim calcmode="lin" valueType="num">
                                      <p:cBhvr>
                                        <p:cTn id="45" dur="500" fill="hold"/>
                                        <p:tgtEl>
                                          <p:spTgt spid="4"/>
                                        </p:tgtEl>
                                        <p:attrNameLst>
                                          <p:attrName>ppt_x</p:attrName>
                                        </p:attrNameLst>
                                      </p:cBhvr>
                                      <p:tavLst>
                                        <p:tav tm="0">
                                          <p:val>
                                            <p:strVal val="#ppt_x"/>
                                          </p:val>
                                        </p:tav>
                                        <p:tav tm="100000">
                                          <p:val>
                                            <p:strVal val="#ppt_x"/>
                                          </p:val>
                                        </p:tav>
                                      </p:tavLst>
                                    </p:anim>
                                    <p:anim calcmode="lin" valueType="num">
                                      <p:cBhvr>
                                        <p:cTn id="46" dur="500" fill="hold"/>
                                        <p:tgtEl>
                                          <p:spTgt spid="4"/>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anim calcmode="lin" valueType="num">
                                      <p:cBhvr>
                                        <p:cTn id="50" dur="500" fill="hold"/>
                                        <p:tgtEl>
                                          <p:spTgt spid="2"/>
                                        </p:tgtEl>
                                        <p:attrNameLst>
                                          <p:attrName>ppt_x</p:attrName>
                                        </p:attrNameLst>
                                      </p:cBhvr>
                                      <p:tavLst>
                                        <p:tav tm="0">
                                          <p:val>
                                            <p:strVal val="#ppt_x"/>
                                          </p:val>
                                        </p:tav>
                                        <p:tav tm="100000">
                                          <p:val>
                                            <p:strVal val="#ppt_x"/>
                                          </p:val>
                                        </p:tav>
                                      </p:tavLst>
                                    </p:anim>
                                    <p:anim calcmode="lin" valueType="num">
                                      <p:cBhvr>
                                        <p:cTn id="51"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15" grpId="0"/>
      <p:bldP spid="16" grpId="0"/>
      <p:bldP spid="17" grpId="0"/>
      <p:bldP spid="21" grpId="0" animBg="1"/>
      <p:bldP spid="21" grpId="1" animBg="1"/>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932" y="263526"/>
            <a:ext cx="11353800" cy="1325563"/>
          </a:xfrm>
        </p:spPr>
        <p:txBody>
          <a:bodyPr>
            <a:normAutofit fontScale="90000"/>
          </a:bodyPr>
          <a:lstStyle/>
          <a:p>
            <a:r>
              <a:rPr lang="en-US" dirty="0"/>
              <a:t>The monk asks for Buddha’s help, and then Buddha gives him </a:t>
            </a:r>
            <a:r>
              <a:rPr lang="en-US" b="1" dirty="0"/>
              <a:t>Vincent</a:t>
            </a:r>
            <a:r>
              <a:rPr lang="en-US" dirty="0"/>
              <a:t> from the Great Land of Technology !</a:t>
            </a:r>
          </a:p>
        </p:txBody>
      </p:sp>
      <p:pic>
        <p:nvPicPr>
          <p:cNvPr id="4" name="Content Placeholder 3"/>
          <p:cNvPicPr>
            <a:picLocks noGrp="1" noChangeAspect="1"/>
          </p:cNvPicPr>
          <p:nvPr>
            <p:ph idx="1"/>
          </p:nvPr>
        </p:nvPicPr>
        <p:blipFill>
          <a:blip r:embed="rId2"/>
          <a:stretch>
            <a:fillRect/>
          </a:stretch>
        </p:blipFill>
        <p:spPr>
          <a:xfrm>
            <a:off x="2176185" y="1606195"/>
            <a:ext cx="7374215" cy="5251805"/>
          </a:xfrm>
          <a:prstGeom prst="rect">
            <a:avLst/>
          </a:prstGeom>
        </p:spPr>
      </p:pic>
      <p:pic>
        <p:nvPicPr>
          <p:cNvPr id="3" name="Picture 2"/>
          <p:cNvPicPr>
            <a:picLocks noChangeAspect="1"/>
          </p:cNvPicPr>
          <p:nvPr/>
        </p:nvPicPr>
        <p:blipFill rotWithShape="1">
          <a:blip r:embed="rId3">
            <a:extLst>
              <a:ext uri="{BEBA8EAE-BF5A-486C-A8C5-ECC9F3942E4B}">
                <a14:imgProps xmlns:a14="http://schemas.microsoft.com/office/drawing/2010/main">
                  <a14:imgLayer r:embed="rId4">
                    <a14:imgEffect>
                      <a14:backgroundRemoval t="8697" b="98082" l="2629" r="93056">
                        <a14:foregroundMark x1="53993" y1="31382" x2="53993" y2="31382"/>
                        <a14:foregroundMark x1="57391" y1="30258" x2="57391" y2="30258"/>
                        <a14:foregroundMark x1="76935" y1="76124" x2="76935" y2="76124"/>
                        <a14:foregroundMark x1="82887" y1="77811" x2="82887" y2="77811"/>
                        <a14:foregroundMark x1="2629" y1="15542" x2="2629" y2="15542"/>
                      </a14:backgroundRemoval>
                    </a14:imgEffect>
                  </a14:imgLayer>
                </a14:imgProps>
              </a:ext>
              <a:ext uri="{28A0092B-C50C-407E-A947-70E740481C1C}">
                <a14:useLocalDpi xmlns:a14="http://schemas.microsoft.com/office/drawing/2010/main" val="0"/>
              </a:ext>
            </a:extLst>
          </a:blip>
          <a:srcRect l="-4995" t="-1" r="4995" b="1"/>
          <a:stretch/>
        </p:blipFill>
        <p:spPr>
          <a:xfrm>
            <a:off x="2454813" y="3763888"/>
            <a:ext cx="3313085" cy="2484814"/>
          </a:xfrm>
          <a:prstGeom prst="rect">
            <a:avLst/>
          </a:prstGeom>
        </p:spPr>
      </p:pic>
    </p:spTree>
    <p:extLst>
      <p:ext uri="{BB962C8B-B14F-4D97-AF65-F5344CB8AC3E}">
        <p14:creationId xmlns:p14="http://schemas.microsoft.com/office/powerpoint/2010/main" val="676086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the Great Land of Technology (aka modern world)</a:t>
            </a:r>
          </a:p>
        </p:txBody>
      </p:sp>
      <p:sp>
        <p:nvSpPr>
          <p:cNvPr id="3" name="Content Placeholder 2"/>
          <p:cNvSpPr>
            <a:spLocks noGrp="1"/>
          </p:cNvSpPr>
          <p:nvPr>
            <p:ph idx="1"/>
          </p:nvPr>
        </p:nvSpPr>
        <p:spPr>
          <a:xfrm>
            <a:off x="838200" y="1825625"/>
            <a:ext cx="10998200" cy="4351338"/>
          </a:xfrm>
        </p:spPr>
        <p:txBody>
          <a:bodyPr/>
          <a:lstStyle/>
          <a:p>
            <a:r>
              <a:rPr lang="en-US" dirty="0"/>
              <a:t>Disasters like earthquakes and explosions can cause great losses. Rescue missions in those dangerous environments are inaccessible for humans.</a:t>
            </a:r>
          </a:p>
        </p:txBody>
      </p:sp>
      <p:pic>
        <p:nvPicPr>
          <p:cNvPr id="4" name="Picture 3"/>
          <p:cNvPicPr>
            <a:picLocks noChangeAspect="1"/>
          </p:cNvPicPr>
          <p:nvPr/>
        </p:nvPicPr>
        <p:blipFill>
          <a:blip r:embed="rId2"/>
          <a:stretch>
            <a:fillRect/>
          </a:stretch>
        </p:blipFill>
        <p:spPr>
          <a:xfrm>
            <a:off x="3879258" y="2831004"/>
            <a:ext cx="6043675" cy="4026996"/>
          </a:xfrm>
          <a:prstGeom prst="rect">
            <a:avLst/>
          </a:prstGeom>
        </p:spPr>
      </p:pic>
    </p:spTree>
    <p:extLst>
      <p:ext uri="{BB962C8B-B14F-4D97-AF65-F5344CB8AC3E}">
        <p14:creationId xmlns:p14="http://schemas.microsoft.com/office/powerpoint/2010/main" val="1210035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2015 China Tianjin Explosion</a:t>
            </a:r>
          </a:p>
        </p:txBody>
      </p:sp>
      <p:sp>
        <p:nvSpPr>
          <p:cNvPr id="3" name="Content Placeholder 2"/>
          <p:cNvSpPr>
            <a:spLocks noGrp="1"/>
          </p:cNvSpPr>
          <p:nvPr>
            <p:ph idx="1"/>
          </p:nvPr>
        </p:nvSpPr>
        <p:spPr/>
        <p:txBody>
          <a:bodyPr/>
          <a:lstStyle/>
          <a:p>
            <a:r>
              <a:rPr lang="en-US" dirty="0"/>
              <a:t>173 lives lost</a:t>
            </a:r>
          </a:p>
          <a:p>
            <a:r>
              <a:rPr lang="en-US" altLang="zh-CN" dirty="0"/>
              <a:t>800 </a:t>
            </a:r>
            <a:r>
              <a:rPr lang="en-US" dirty="0"/>
              <a:t>injured </a:t>
            </a:r>
          </a:p>
          <a:p>
            <a:r>
              <a:rPr lang="en-US" dirty="0"/>
              <a:t>6.9 billion RMB economic loss</a:t>
            </a:r>
          </a:p>
          <a:p>
            <a:r>
              <a:rPr lang="en-US" altLang="zh-CN" b="1" dirty="0"/>
              <a:t>110</a:t>
            </a:r>
            <a:r>
              <a:rPr lang="zh-CN" altLang="en-US" b="1" dirty="0"/>
              <a:t> </a:t>
            </a:r>
            <a:r>
              <a:rPr lang="en-US" altLang="zh-CN" b="1" dirty="0"/>
              <a:t>rescue team members lost</a:t>
            </a:r>
            <a:endParaRPr lang="en-US" b="1" dirty="0"/>
          </a:p>
        </p:txBody>
      </p:sp>
      <p:pic>
        <p:nvPicPr>
          <p:cNvPr id="4" name="Picture 3"/>
          <p:cNvPicPr>
            <a:picLocks noChangeAspect="1"/>
          </p:cNvPicPr>
          <p:nvPr/>
        </p:nvPicPr>
        <p:blipFill>
          <a:blip r:embed="rId2"/>
          <a:stretch>
            <a:fillRect/>
          </a:stretch>
        </p:blipFill>
        <p:spPr>
          <a:xfrm>
            <a:off x="6460067" y="1690688"/>
            <a:ext cx="5731933" cy="5158740"/>
          </a:xfrm>
          <a:prstGeom prst="rect">
            <a:avLst/>
          </a:prstGeom>
        </p:spPr>
      </p:pic>
    </p:spTree>
    <p:extLst>
      <p:ext uri="{BB962C8B-B14F-4D97-AF65-F5344CB8AC3E}">
        <p14:creationId xmlns:p14="http://schemas.microsoft.com/office/powerpoint/2010/main" val="1091031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38200" y="500062"/>
            <a:ext cx="10515600" cy="1325563"/>
          </a:xfrm>
        </p:spPr>
        <p:txBody>
          <a:bodyPr/>
          <a:lstStyle/>
          <a:p>
            <a:r>
              <a:rPr lang="en-US" dirty="0"/>
              <a:t>With the advancement of technology</a:t>
            </a:r>
            <a:r>
              <a:rPr lang="mr-IN" dirty="0"/>
              <a:t>…</a:t>
            </a:r>
            <a:br>
              <a:rPr lang="en-US" dirty="0"/>
            </a:br>
            <a:endParaRPr lang="en-US" dirty="0"/>
          </a:p>
        </p:txBody>
      </p:sp>
      <p:sp>
        <p:nvSpPr>
          <p:cNvPr id="7" name="Title 1"/>
          <p:cNvSpPr txBox="1">
            <a:spLocks/>
          </p:cNvSpPr>
          <p:nvPr/>
        </p:nvSpPr>
        <p:spPr>
          <a:xfrm>
            <a:off x="838200" y="1583796"/>
            <a:ext cx="10515600" cy="1735137"/>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Solutions such as rescue robots have been developed to perform rescue missions</a:t>
            </a:r>
            <a:br>
              <a:rPr lang="en-US" dirty="0"/>
            </a:br>
            <a:endParaRPr lang="en-US" dirty="0"/>
          </a:p>
        </p:txBody>
      </p:sp>
      <p:pic>
        <p:nvPicPr>
          <p:cNvPr id="8" name="Picture 7"/>
          <p:cNvPicPr>
            <a:picLocks noChangeAspect="1"/>
          </p:cNvPicPr>
          <p:nvPr/>
        </p:nvPicPr>
        <p:blipFill>
          <a:blip r:embed="rId2"/>
          <a:stretch>
            <a:fillRect/>
          </a:stretch>
        </p:blipFill>
        <p:spPr>
          <a:xfrm>
            <a:off x="709083" y="3517900"/>
            <a:ext cx="3289300" cy="2463800"/>
          </a:xfrm>
          <a:prstGeom prst="rect">
            <a:avLst/>
          </a:prstGeom>
        </p:spPr>
      </p:pic>
      <p:pic>
        <p:nvPicPr>
          <p:cNvPr id="9" name="Picture 8"/>
          <p:cNvPicPr>
            <a:picLocks noChangeAspect="1"/>
          </p:cNvPicPr>
          <p:nvPr/>
        </p:nvPicPr>
        <p:blipFill>
          <a:blip r:embed="rId3"/>
          <a:stretch>
            <a:fillRect/>
          </a:stretch>
        </p:blipFill>
        <p:spPr>
          <a:xfrm>
            <a:off x="4381500" y="3517900"/>
            <a:ext cx="3557358" cy="2463800"/>
          </a:xfrm>
          <a:prstGeom prst="rect">
            <a:avLst/>
          </a:prstGeom>
        </p:spPr>
      </p:pic>
      <p:pic>
        <p:nvPicPr>
          <p:cNvPr id="10" name="Picture 9"/>
          <p:cNvPicPr>
            <a:picLocks noChangeAspect="1"/>
          </p:cNvPicPr>
          <p:nvPr/>
        </p:nvPicPr>
        <p:blipFill>
          <a:blip r:embed="rId4"/>
          <a:stretch>
            <a:fillRect/>
          </a:stretch>
        </p:blipFill>
        <p:spPr>
          <a:xfrm>
            <a:off x="8321975" y="3517900"/>
            <a:ext cx="3601446" cy="2448983"/>
          </a:xfrm>
          <a:prstGeom prst="rect">
            <a:avLst/>
          </a:prstGeom>
        </p:spPr>
      </p:pic>
    </p:spTree>
    <p:extLst>
      <p:ext uri="{BB962C8B-B14F-4D97-AF65-F5344CB8AC3E}">
        <p14:creationId xmlns:p14="http://schemas.microsoft.com/office/powerpoint/2010/main" val="146053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41169" y="829733"/>
            <a:ext cx="2481739" cy="1077218"/>
          </a:xfrm>
          <a:prstGeom prst="rect">
            <a:avLst/>
          </a:prstGeom>
          <a:noFill/>
        </p:spPr>
        <p:txBody>
          <a:bodyPr wrap="square" rtlCol="0">
            <a:spAutoFit/>
          </a:bodyPr>
          <a:lstStyle/>
          <a:p>
            <a:r>
              <a:rPr lang="en-US" sz="3200"/>
              <a:t>System architecture</a:t>
            </a:r>
          </a:p>
        </p:txBody>
      </p:sp>
      <p:sp>
        <p:nvSpPr>
          <p:cNvPr id="9" name="TextBox 8"/>
          <p:cNvSpPr txBox="1"/>
          <p:nvPr/>
        </p:nvSpPr>
        <p:spPr>
          <a:xfrm>
            <a:off x="8774208" y="812800"/>
            <a:ext cx="2285557" cy="1077218"/>
          </a:xfrm>
          <a:prstGeom prst="rect">
            <a:avLst/>
          </a:prstGeom>
          <a:noFill/>
        </p:spPr>
        <p:txBody>
          <a:bodyPr wrap="square" rtlCol="0">
            <a:spAutoFit/>
          </a:bodyPr>
          <a:lstStyle/>
          <a:p>
            <a:r>
              <a:rPr lang="en-US" sz="3200" dirty="0"/>
              <a:t>Algorithm design</a:t>
            </a:r>
          </a:p>
        </p:txBody>
      </p:sp>
      <p:pic>
        <p:nvPicPr>
          <p:cNvPr id="3" name="Picture 2"/>
          <p:cNvPicPr>
            <a:picLocks noChangeAspect="1"/>
          </p:cNvPicPr>
          <p:nvPr/>
        </p:nvPicPr>
        <p:blipFill>
          <a:blip r:embed="rId2"/>
          <a:stretch>
            <a:fillRect/>
          </a:stretch>
        </p:blipFill>
        <p:spPr>
          <a:xfrm>
            <a:off x="4528419" y="2156062"/>
            <a:ext cx="2857500" cy="2857500"/>
          </a:xfrm>
          <a:prstGeom prst="rect">
            <a:avLst/>
          </a:prstGeom>
        </p:spPr>
      </p:pic>
      <p:sp>
        <p:nvSpPr>
          <p:cNvPr id="11" name="TextBox 10"/>
          <p:cNvSpPr txBox="1"/>
          <p:nvPr/>
        </p:nvSpPr>
        <p:spPr>
          <a:xfrm>
            <a:off x="1108130" y="829733"/>
            <a:ext cx="2481739" cy="1077218"/>
          </a:xfrm>
          <a:prstGeom prst="rect">
            <a:avLst/>
          </a:prstGeom>
          <a:noFill/>
        </p:spPr>
        <p:txBody>
          <a:bodyPr wrap="square" rtlCol="0">
            <a:spAutoFit/>
          </a:bodyPr>
          <a:lstStyle/>
          <a:p>
            <a:r>
              <a:rPr lang="en-US" sz="3200" dirty="0"/>
              <a:t>Vincent</a:t>
            </a:r>
          </a:p>
          <a:p>
            <a:r>
              <a:rPr lang="en-US" sz="3200" dirty="0"/>
              <a:t>functionality</a:t>
            </a:r>
          </a:p>
        </p:txBody>
      </p:sp>
      <p:pic>
        <p:nvPicPr>
          <p:cNvPr id="12" name="Picture 11"/>
          <p:cNvPicPr>
            <a:picLocks noChangeAspect="1"/>
          </p:cNvPicPr>
          <p:nvPr/>
        </p:nvPicPr>
        <p:blipFill>
          <a:blip r:embed="rId3"/>
          <a:stretch>
            <a:fillRect/>
          </a:stretch>
        </p:blipFill>
        <p:spPr>
          <a:xfrm>
            <a:off x="732369" y="2156062"/>
            <a:ext cx="2857500" cy="2857500"/>
          </a:xfrm>
          <a:prstGeom prst="rect">
            <a:avLst/>
          </a:prstGeom>
        </p:spPr>
      </p:pic>
      <p:pic>
        <p:nvPicPr>
          <p:cNvPr id="13" name="Picture 12"/>
          <p:cNvPicPr>
            <a:picLocks noChangeAspect="1"/>
          </p:cNvPicPr>
          <p:nvPr/>
        </p:nvPicPr>
        <p:blipFill>
          <a:blip r:embed="rId4"/>
          <a:stretch>
            <a:fillRect/>
          </a:stretch>
        </p:blipFill>
        <p:spPr>
          <a:xfrm>
            <a:off x="8324469" y="2156062"/>
            <a:ext cx="3035249" cy="2839618"/>
          </a:xfrm>
          <a:prstGeom prst="rect">
            <a:avLst/>
          </a:prstGeom>
        </p:spPr>
      </p:pic>
      <p:sp>
        <p:nvSpPr>
          <p:cNvPr id="15" name="TextBox 14"/>
          <p:cNvSpPr txBox="1"/>
          <p:nvPr/>
        </p:nvSpPr>
        <p:spPr>
          <a:xfrm>
            <a:off x="4716299" y="5368571"/>
            <a:ext cx="2669620" cy="954107"/>
          </a:xfrm>
          <a:prstGeom prst="rect">
            <a:avLst/>
          </a:prstGeom>
          <a:noFill/>
        </p:spPr>
        <p:txBody>
          <a:bodyPr wrap="square" rtlCol="0">
            <a:spAutoFit/>
          </a:bodyPr>
          <a:lstStyle/>
          <a:p>
            <a:r>
              <a:rPr lang="en-US" sz="2800" i="1" dirty="0"/>
              <a:t>Wang </a:t>
            </a:r>
            <a:r>
              <a:rPr lang="en-US" sz="2800" i="1" dirty="0" err="1"/>
              <a:t>Jiannan</a:t>
            </a:r>
            <a:endParaRPr lang="en-US" sz="2800" i="1" dirty="0"/>
          </a:p>
          <a:p>
            <a:r>
              <a:rPr lang="en-US" sz="2800" i="1" dirty="0"/>
              <a:t>Li Jiawei</a:t>
            </a:r>
          </a:p>
        </p:txBody>
      </p:sp>
      <p:sp>
        <p:nvSpPr>
          <p:cNvPr id="16" name="TextBox 15"/>
          <p:cNvSpPr txBox="1"/>
          <p:nvPr/>
        </p:nvSpPr>
        <p:spPr>
          <a:xfrm>
            <a:off x="1108129" y="5262673"/>
            <a:ext cx="2481739" cy="523220"/>
          </a:xfrm>
          <a:prstGeom prst="rect">
            <a:avLst/>
          </a:prstGeom>
          <a:noFill/>
        </p:spPr>
        <p:txBody>
          <a:bodyPr wrap="square" rtlCol="0">
            <a:spAutoFit/>
          </a:bodyPr>
          <a:lstStyle/>
          <a:p>
            <a:r>
              <a:rPr lang="en-US" sz="2800" i="1" dirty="0"/>
              <a:t>Hu </a:t>
            </a:r>
            <a:r>
              <a:rPr lang="en-US" sz="2800" i="1" dirty="0" err="1"/>
              <a:t>Yidi</a:t>
            </a:r>
            <a:endParaRPr lang="en-US" sz="2800" i="1" dirty="0"/>
          </a:p>
        </p:txBody>
      </p:sp>
      <p:sp>
        <p:nvSpPr>
          <p:cNvPr id="17" name="TextBox 16"/>
          <p:cNvSpPr txBox="1"/>
          <p:nvPr/>
        </p:nvSpPr>
        <p:spPr>
          <a:xfrm>
            <a:off x="8676116" y="5368571"/>
            <a:ext cx="2481739" cy="954107"/>
          </a:xfrm>
          <a:prstGeom prst="rect">
            <a:avLst/>
          </a:prstGeom>
          <a:noFill/>
        </p:spPr>
        <p:txBody>
          <a:bodyPr wrap="square" rtlCol="0">
            <a:spAutoFit/>
          </a:bodyPr>
          <a:lstStyle/>
          <a:p>
            <a:r>
              <a:rPr lang="en-US" sz="2800" i="1" dirty="0"/>
              <a:t>Lim Jit Wei</a:t>
            </a:r>
          </a:p>
          <a:p>
            <a:r>
              <a:rPr lang="en-US" sz="2800" i="1" dirty="0"/>
              <a:t>Liu </a:t>
            </a:r>
            <a:r>
              <a:rPr lang="en-US" sz="2800" i="1" dirty="0" err="1"/>
              <a:t>Tianhang</a:t>
            </a:r>
            <a:endParaRPr lang="en-US" sz="2800" i="1" dirty="0"/>
          </a:p>
        </p:txBody>
      </p:sp>
    </p:spTree>
    <p:extLst>
      <p:ext uri="{BB962C8B-B14F-4D97-AF65-F5344CB8AC3E}">
        <p14:creationId xmlns:p14="http://schemas.microsoft.com/office/powerpoint/2010/main" val="1768515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p:tgtEl>
                                          <p:spTgt spid="16"/>
                                        </p:tgtEl>
                                        <p:attrNameLst>
                                          <p:attrName>ppt_y</p:attrName>
                                        </p:attrNameLst>
                                      </p:cBhvr>
                                      <p:tavLst>
                                        <p:tav tm="0">
                                          <p:val>
                                            <p:strVal val="#ppt_y+#ppt_h*1.125000"/>
                                          </p:val>
                                        </p:tav>
                                        <p:tav tm="100000">
                                          <p:val>
                                            <p:strVal val="#ppt_y"/>
                                          </p:val>
                                        </p:tav>
                                      </p:tavLst>
                                    </p:anim>
                                    <p:animEffect transition="in" filter="wipe(up)">
                                      <p:cBhvr>
                                        <p:cTn id="8" dur="500"/>
                                        <p:tgtEl>
                                          <p:spTgt spid="16"/>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p:tgtEl>
                                          <p:spTgt spid="15"/>
                                        </p:tgtEl>
                                        <p:attrNameLst>
                                          <p:attrName>ppt_y</p:attrName>
                                        </p:attrNameLst>
                                      </p:cBhvr>
                                      <p:tavLst>
                                        <p:tav tm="0">
                                          <p:val>
                                            <p:strVal val="#ppt_y+#ppt_h*1.125000"/>
                                          </p:val>
                                        </p:tav>
                                        <p:tav tm="100000">
                                          <p:val>
                                            <p:strVal val="#ppt_y"/>
                                          </p:val>
                                        </p:tav>
                                      </p:tavLst>
                                    </p:anim>
                                    <p:animEffect transition="in" filter="wipe(up)">
                                      <p:cBhvr>
                                        <p:cTn id="12" dur="500"/>
                                        <p:tgtEl>
                                          <p:spTgt spid="15"/>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p:tgtEl>
                                          <p:spTgt spid="17"/>
                                        </p:tgtEl>
                                        <p:attrNameLst>
                                          <p:attrName>ppt_y</p:attrName>
                                        </p:attrNameLst>
                                      </p:cBhvr>
                                      <p:tavLst>
                                        <p:tav tm="0">
                                          <p:val>
                                            <p:strVal val="#ppt_y+#ppt_h*1.125000"/>
                                          </p:val>
                                        </p:tav>
                                        <p:tav tm="100000">
                                          <p:val>
                                            <p:strVal val="#ppt_y"/>
                                          </p:val>
                                        </p:tav>
                                      </p:tavLst>
                                    </p:anim>
                                    <p:animEffect transition="in" filter="wipe(up)">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6055</TotalTime>
  <Words>1241</Words>
  <Application>Microsoft Office PowerPoint</Application>
  <PresentationFormat>宽屏</PresentationFormat>
  <Paragraphs>331</Paragraphs>
  <Slides>42</Slides>
  <Notes>10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42</vt:i4>
      </vt:variant>
    </vt:vector>
  </HeadingPairs>
  <TitlesOfParts>
    <vt:vector size="49" baseType="lpstr">
      <vt:lpstr>DengXian</vt:lpstr>
      <vt:lpstr>Arial</vt:lpstr>
      <vt:lpstr>Calibri</vt:lpstr>
      <vt:lpstr>Calibri Light</vt:lpstr>
      <vt:lpstr>Courier New</vt:lpstr>
      <vt:lpstr>Mangal</vt:lpstr>
      <vt:lpstr>Office Theme</vt:lpstr>
      <vt:lpstr>Group 02-04-02</vt:lpstr>
      <vt:lpstr>Once upon a time…</vt:lpstr>
      <vt:lpstr>The Monkey King is trapped under Five Fingers Mountain</vt:lpstr>
      <vt:lpstr>The monk wants to rescue the Monkey King, his apprentice, but it is very hard for him to achieve that…</vt:lpstr>
      <vt:lpstr>The monk asks for Buddha’s help, and then Buddha gives him Vincent from the Great Land of Technology !</vt:lpstr>
      <vt:lpstr>In the Great Land of Technology (aka modern world)</vt:lpstr>
      <vt:lpstr>2015 China Tianjin Explosion</vt:lpstr>
      <vt:lpstr>With the advancement of technology…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Vincent is tele-operated in phase 1.</vt:lpstr>
      <vt:lpstr>Hector SLAM</vt:lpstr>
      <vt:lpstr>Hector SLAM</vt:lpstr>
      <vt:lpstr>Hector SLAM</vt:lpstr>
      <vt:lpstr>Problem </vt:lpstr>
      <vt:lpstr>Solution </vt:lpstr>
      <vt:lpstr>Navigate and mark locations</vt:lpstr>
      <vt:lpstr>Store commands on SD card</vt:lpstr>
      <vt:lpstr>Phase 2 is autonomous backtracking</vt:lpstr>
      <vt:lpstr>Directions will be reversed </vt:lpstr>
      <vt:lpstr>Vincent will stop and blink at marked locations</vt:lpstr>
      <vt:lpstr>Sudden events during backtrack</vt:lpstr>
      <vt:lpstr>Sudden events during backtrack</vt:lpstr>
      <vt:lpstr>Rational of using SD card</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1013792433@qq.com</dc:creator>
  <cp:lastModifiedBy>Lee Scott</cp:lastModifiedBy>
  <cp:revision>75</cp:revision>
  <dcterms:created xsi:type="dcterms:W3CDTF">2018-03-27T07:51:24Z</dcterms:created>
  <dcterms:modified xsi:type="dcterms:W3CDTF">2018-04-18T17:21:23Z</dcterms:modified>
</cp:coreProperties>
</file>